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61" r:id="rId2"/>
    <p:sldId id="928" r:id="rId3"/>
    <p:sldId id="929" r:id="rId4"/>
    <p:sldId id="926" r:id="rId5"/>
    <p:sldId id="927" r:id="rId6"/>
    <p:sldId id="923" r:id="rId7"/>
    <p:sldId id="932" r:id="rId8"/>
    <p:sldId id="930" r:id="rId9"/>
    <p:sldId id="933" r:id="rId10"/>
    <p:sldId id="931" r:id="rId11"/>
    <p:sldId id="273" r:id="rId12"/>
    <p:sldId id="707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0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A40E6-C172-4388-BE0F-D18B972D95D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BAA71-46C7-4D32-901F-D77523121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6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4425" cy="3484562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1F5E30A5-884A-5ED4-9FF6-0206A710C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4425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88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BD0623D-65B8-8FDC-561E-29857730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2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BD0623D-65B8-8FDC-561E-29857730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0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2150"/>
            <a:ext cx="6153150" cy="3462338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If you have an eRA Commons (link is external) account, you can use eRA's LikeThis (A Thesaurus-Based Search Tool) (link is external) to find funded projects and publications as well. </a:t>
            </a:r>
          </a:p>
        </p:txBody>
      </p:sp>
    </p:spTree>
    <p:extLst>
      <p:ext uri="{BB962C8B-B14F-4D97-AF65-F5344CB8AC3E}">
        <p14:creationId xmlns:p14="http://schemas.microsoft.com/office/powerpoint/2010/main" val="380334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77835" indent="-177835">
              <a:buFont typeface="Arial" panose="020B0604020202020204" pitchFamily="34" charset="0"/>
              <a:buChar char="•"/>
            </a:pPr>
            <a:r>
              <a:rPr lang="en-US" sz="1100" dirty="0"/>
              <a:t>In this next slide here, I wanted to share some of the criteria in NHLBI funding priorities.</a:t>
            </a:r>
          </a:p>
          <a:p>
            <a:pPr marL="177835" indent="-177835">
              <a:buFont typeface="Arial" panose="020B0604020202020204" pitchFamily="34" charset="0"/>
              <a:buChar char="•"/>
            </a:pPr>
            <a:r>
              <a:rPr lang="en-US" sz="1100" dirty="0"/>
              <a:t>Investigator-initiated discovery science has been and will remain the bedrock of the NHLBI mission, and individual researchers will always be encouraged to pursue their ideas through investigator-initiated projects. </a:t>
            </a:r>
          </a:p>
          <a:p>
            <a:pPr marL="177835" indent="-177835">
              <a:buFont typeface="Arial" panose="020B0604020202020204" pitchFamily="34" charset="0"/>
              <a:buChar char="•"/>
            </a:pPr>
            <a:r>
              <a:rPr lang="en-US" sz="1100" dirty="0"/>
              <a:t>NHLBI has special considers for early stage investigators.</a:t>
            </a:r>
          </a:p>
          <a:p>
            <a:pPr marL="177835" indent="-177835">
              <a:buFont typeface="Arial" panose="020B0604020202020204" pitchFamily="34" charset="0"/>
              <a:buChar char="•"/>
            </a:pPr>
            <a:r>
              <a:rPr lang="en-US" sz="1100" dirty="0"/>
              <a:t>There are multiple factors that go into funding decisions: above all, scientific merit/score are most important, but other criteria are budget, portfolio balance, and alignment with the Strategic Vision.</a:t>
            </a:r>
          </a:p>
          <a:p>
            <a:pPr marL="177835" indent="-177835">
              <a:buFont typeface="Arial" panose="020B0604020202020204" pitchFamily="34" charset="0"/>
              <a:buChar char="•"/>
            </a:pP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3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BD0623D-65B8-8FDC-561E-29857730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65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BD0623D-65B8-8FDC-561E-29857730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81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BD0623D-65B8-8FDC-561E-29857730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25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4425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D829D-6F50-6945-B415-7FF26FA418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02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1166" y="0"/>
            <a:ext cx="12213167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9331" y="0"/>
            <a:ext cx="12213168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5058" y="381000"/>
            <a:ext cx="9099551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204" y="6224522"/>
            <a:ext cx="2525504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0" y="6006581"/>
            <a:ext cx="924388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43466" y="6384925"/>
            <a:ext cx="778933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225769" y="3958755"/>
            <a:ext cx="1117539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12192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94" y="4098036"/>
            <a:ext cx="3200207" cy="5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3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A2BC-DE47-5145-838F-8B272483E6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8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6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62274" y="144464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735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563033" y="144464"/>
            <a:ext cx="11059584" cy="846137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43467" y="1357313"/>
            <a:ext cx="10979151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43467" y="5854701"/>
            <a:ext cx="10979151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6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7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8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13" y="196347"/>
            <a:ext cx="109728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1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8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25264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52643"/>
            <a:ext cx="6815667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566177"/>
            <a:ext cx="4011084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0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552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6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1"/>
            <a:ext cx="12192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1"/>
            <a:ext cx="12192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711200" y="6311900"/>
            <a:ext cx="8348133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1800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562274" y="144464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69" y="6093522"/>
            <a:ext cx="2497720" cy="4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6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www.nhlbi.nih.gov/grants-and-training/policies-and-guidelines/nhlbi-policy-for-data-sharing" TargetMode="External"/><Relationship Id="rId7" Type="http://schemas.openxmlformats.org/officeDocument/2006/relationships/hyperlink" Target="https://sharing.nih.gov/data-management-and-sharing-policy/planning-and-budgeting-for-data-management-and-sharing/writing-a-data-management-and-sharing-plan#elements-to-include-in-a-data-management-and-sharing-plan" TargetMode="External"/><Relationship Id="rId2" Type="http://schemas.openxmlformats.org/officeDocument/2006/relationships/hyperlink" Target="https://grants.nih.gov/grants/guide/notice-files/NOT-OD-21-01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haring.nih.gov/faqs#/data-management-and-sharing-policy.htm" TargetMode="External"/><Relationship Id="rId5" Type="http://schemas.openxmlformats.org/officeDocument/2006/relationships/hyperlink" Target="https://sharing.nih.gov/about/learning" TargetMode="External"/><Relationship Id="rId4" Type="http://schemas.openxmlformats.org/officeDocument/2006/relationships/hyperlink" Target="https://sharing.nih.gov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achdevv@nhlbi.nih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wongr2@nhlbi.nih.gov" TargetMode="External"/><Relationship Id="rId5" Type="http://schemas.openxmlformats.org/officeDocument/2006/relationships/hyperlink" Target="mailto:emily.Tinsley@nih.gov" TargetMode="External"/><Relationship Id="rId4" Type="http://schemas.openxmlformats.org/officeDocument/2006/relationships/hyperlink" Target="mailto:desvignp@nhlbi.nih.gov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rants.nih.gov/grants/guide/notice-files/NOT-HL-23-079.html" TargetMode="External"/><Relationship Id="rId3" Type="http://schemas.openxmlformats.org/officeDocument/2006/relationships/hyperlink" Target="https://grants.nih.gov/grants/guide/pa-files/PAR-21-038.html" TargetMode="External"/><Relationship Id="rId7" Type="http://schemas.openxmlformats.org/officeDocument/2006/relationships/hyperlink" Target="https://grants.nih.gov/grants/guide/notice-files/NOT-HL-23-067.html" TargetMode="External"/><Relationship Id="rId12" Type="http://schemas.openxmlformats.org/officeDocument/2006/relationships/hyperlink" Target="mailto:erin.iturriaga@nih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rants.nih.gov/grants/guide/pa-files/PA-20-185.html" TargetMode="External"/><Relationship Id="rId11" Type="http://schemas.openxmlformats.org/officeDocument/2006/relationships/hyperlink" Target="https://www.nsf.gov/pubs/2021/nsf21530/nsf21530.htm" TargetMode="External"/><Relationship Id="rId5" Type="http://schemas.openxmlformats.org/officeDocument/2006/relationships/hyperlink" Target="https://grants.nih.gov/grants/guide/notice-files/NOT-HL-21-030.html" TargetMode="External"/><Relationship Id="rId10" Type="http://schemas.openxmlformats.org/officeDocument/2006/relationships/hyperlink" Target="https://grants.nih.gov/grants/guide/notice-files/NOT-OD-21-011.html" TargetMode="External"/><Relationship Id="rId4" Type="http://schemas.openxmlformats.org/officeDocument/2006/relationships/hyperlink" Target="https://grants.nih.gov/funding/katz-esi-r01.htm" TargetMode="External"/><Relationship Id="rId9" Type="http://schemas.openxmlformats.org/officeDocument/2006/relationships/hyperlink" Target="https://grants.nih.gov/grants/guide/notice-files/NOT-HL-23-066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pa-files/PA-21-07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rants.nih.gov/grants/guide/notice-files/NOT-HL-23-078.html" TargetMode="External"/><Relationship Id="rId5" Type="http://schemas.openxmlformats.org/officeDocument/2006/relationships/hyperlink" Target="https://grants.nih.gov/grants/guide/pa-files/PA-20-272.html" TargetMode="External"/><Relationship Id="rId4" Type="http://schemas.openxmlformats.org/officeDocument/2006/relationships/hyperlink" Target="https://grants.nih.gov/grants/guide/notice-files/NOT-AG-23-032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lbi.nih.gov/grants-and-training/policies-and-guidelines/applications-with-direct-costs-of-500000-or-more-in-any-one-ye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grants.nih.gov/grants/how-to-apply-application-guide/forms-e/general/g.600-phs-assignment-request-form.htm" TargetMode="External"/><Relationship Id="rId3" Type="http://schemas.openxmlformats.org/officeDocument/2006/relationships/hyperlink" Target="https://projectreporter.nih.gov/reporter_matchmaker.cfm?source=RPCO&amp;new=1" TargetMode="External"/><Relationship Id="rId7" Type="http://schemas.openxmlformats.org/officeDocument/2006/relationships/hyperlink" Target="https://public.csr.nih.gov/ForApplicants/PlanningAndWriting/TargetYourApplic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rants.nih.gov/grants/how-to-apply-application-guide/forms-e/general/resources/images/newforms2017/newformpdfs2017/g600_assignmentrequest_2017.pdf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grants.nih.gov/grants/how-to-apply-application-guide/resources/sample-applications.htm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public.csr.nih.gov/ForApplicants/ArtHome" TargetMode="Externa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lbi.nih.gov/about/strategic-vis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hlbi.nih.gov/current-operating-guideline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5732" y="2855563"/>
            <a:ext cx="11920537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Division of Cardiovascular Sciences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Version 1, July 2023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Disclaimer: These are staff opinions and do not necessarily represent the official views of the NHLBI, NIH, nor DHHS.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A2296-5A5F-4680-8FBF-4EE5B1600994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563880" y="230168"/>
            <a:ext cx="11064240" cy="2215936"/>
          </a:xfrm>
        </p:spPr>
        <p:txBody>
          <a:bodyPr>
            <a:normAutofit/>
          </a:bodyPr>
          <a:lstStyle/>
          <a:p>
            <a:r>
              <a:rPr lang="en-US" sz="4000" dirty="0"/>
              <a:t>NHLBI Approach to </a:t>
            </a:r>
            <a:br>
              <a:rPr lang="en-US" sz="4000" dirty="0"/>
            </a:br>
            <a:r>
              <a:rPr lang="en-US" sz="4000" dirty="0"/>
              <a:t>HeartShare Ancillary Studies</a:t>
            </a:r>
          </a:p>
        </p:txBody>
      </p:sp>
    </p:spTree>
    <p:extLst>
      <p:ext uri="{BB962C8B-B14F-4D97-AF65-F5344CB8AC3E}">
        <p14:creationId xmlns:p14="http://schemas.microsoft.com/office/powerpoint/2010/main" val="2543361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Development Tips: Research Strategy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446281" y="1364255"/>
            <a:ext cx="11299438" cy="3586740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3C686BFA-B203-69D7-1F04-2D18E1FBA6A5}"/>
              </a:ext>
            </a:extLst>
          </p:cNvPr>
          <p:cNvSpPr txBox="1">
            <a:spLocks/>
          </p:cNvSpPr>
          <p:nvPr/>
        </p:nvSpPr>
        <p:spPr>
          <a:xfrm>
            <a:off x="508212" y="1242334"/>
            <a:ext cx="11175576" cy="4868271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are the preliminary data (e.g., previous examples, patient compliance, data quality and adequacy) and clear rationale to support premise and aims, as well as applicability/specificity to evaluating HFpEF patients (e.g., disease severity/progression vs. phenogrouping)?  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are the possibilities for longitudinal follow-up to link study with HFpEF pathophysiology?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is the approach balance to hypothesis-driven vs. hypothesis-generating strategies?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Are there potential confounders that could affects study measures?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are the sample size and statistical considerations?  How adequate are they to address the hypothesis?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How will the ancillary study results be validated (e.g., leveraging non-HeartShare cohorts), contribute to a unique HFpEF phenotyping scheme (e.g., address diversity), inform future research, and potentially translate into clinical care?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are alternative approaches and pitfall plans? 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>
                  <a:lumMod val="65000"/>
                  <a:lumOff val="35000"/>
                </a:prstClr>
              </a:buClr>
              <a:buSzTx/>
              <a:buFont typeface="Wingdings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1177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NHLBI and NIH Data Management and Sharing Policies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B67070-5C0A-C007-A998-75A3FFD4FF6E}"/>
              </a:ext>
            </a:extLst>
          </p:cNvPr>
          <p:cNvSpPr txBox="1"/>
          <p:nvPr/>
        </p:nvSpPr>
        <p:spPr>
          <a:xfrm>
            <a:off x="616123" y="2064386"/>
            <a:ext cx="643318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final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NIH Policy for Data Management and Sharing (DMS)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took effect for apps submitted on/after January 25, 2023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new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NHLBI Supplement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the NIH DMS Policy became effective on May 25, 2023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Helvetica Neue"/>
                <a:ea typeface="+mn-ea"/>
                <a:cs typeface="+mn-cs"/>
                <a:hlinkClick r:id="rId4"/>
              </a:rPr>
              <a:t>policy site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,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Helvetica Neue"/>
                <a:ea typeface="+mn-ea"/>
                <a:cs typeface="+mn-cs"/>
                <a:hlinkClick r:id="rId5"/>
              </a:rPr>
              <a:t>trainings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, 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Helvetica Neue"/>
                <a:ea typeface="+mn-ea"/>
                <a:cs typeface="+mn-cs"/>
                <a:hlinkClick r:id="rId6"/>
              </a:rPr>
              <a:t>FAQs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, and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Helvetica Neue"/>
                <a:ea typeface="+mn-ea"/>
                <a:cs typeface="Arial" panose="020B0604020202020204" pitchFamily="34" charset="0"/>
                <a:hlinkClick r:id="rId7"/>
              </a:rPr>
              <a:t>example sample plans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 descr="Data sharing icon depicting a cloud and laptop computer.">
            <a:extLst>
              <a:ext uri="{FF2B5EF4-FFF2-40B4-BE49-F238E27FC236}">
                <a16:creationId xmlns:a16="http://schemas.microsoft.com/office/drawing/2014/main" id="{58FA0351-CA2C-C4A4-42BC-934FFA6C8E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83408" y="1557100"/>
            <a:ext cx="3938449" cy="3938449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1EC4710A-4D96-1D57-3EB6-D2A9221F6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3466" y="6384925"/>
            <a:ext cx="778933" cy="37465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>
            <a:extLst>
              <a:ext uri="{FF2B5EF4-FFF2-40B4-BE49-F238E27FC236}">
                <a16:creationId xmlns:a16="http://schemas.microsoft.com/office/drawing/2014/main" id="{878F06CB-5F66-48B7-87C0-9C3F691C5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30439"/>
            <a:ext cx="44196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143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Thank You!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Questions?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D733920-8EA7-4029-AE0B-89ED45289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479" y="3766248"/>
            <a:ext cx="4969042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Vandana Sachdev, MD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HeartShare/HF AMP Project Lead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sachdevv@nhlbi.nih.gov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BFB0CA8-F99C-4163-A8D8-DF1507F0E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F199F-5620-4BF4-87B3-75C3427C29E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41DBD269-1E7F-D9A8-4E1D-7A38F7AD9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142" y="4863276"/>
            <a:ext cx="1262714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3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Patrice Desvigne-Nickens, MD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HeartShare Data Translation Center Program Official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desvignp@nhlbi.nih.gov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Emily Tinsley, PhD, MS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HeartShare Clinical Center Program Official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5"/>
              </a:rPr>
              <a:t>emily.tinsley@nih.gov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Renee Wong, PhD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Chief, Heart Failure and Arrhythmias Branch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6"/>
              </a:rPr>
              <a:t>wongr2@nhlbi.nih.gov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471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45B5A-4CCC-486C-A7CD-5335EC602C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94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Guide Notices and NOSIs for Funding Opportunities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370537" y="1135251"/>
            <a:ext cx="11450927" cy="5115153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Cite relevant Notices of Special Interest (NOSI) in application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3"/>
              </a:rPr>
              <a:t>PAR-21-038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4"/>
              </a:rPr>
              <a:t>Katz ESI R01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for innovative projects that are new research directions and no prelim data exist; expires 12/29/23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5"/>
              </a:rPr>
              <a:t>NOT-CA-22-037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“Validation of Digital Health and Artificial Intelligence Tools for Improved Assessment in Epidemiological, Clinical, and Intervention Research”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(Clinical Trial Not Allowed); expires 3/9/24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5"/>
              </a:rPr>
              <a:t>NOT-AG-21-045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“Opportunities for Research in Epidemiology of Alzheimer's Disease and Alzheimer's Disease-Related Dementias (AD/ADRD) and Cognitive Resilience”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 expires 11/13/24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Arial"/>
                <a:hlinkClick r:id="rId5"/>
              </a:rPr>
              <a:t>NOT-HL-21-030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Arial"/>
              </a:rPr>
              <a:t> “Heart, Lung, Blood and Sleep Focused Ancillary Studies to Large Ongoing Clinical Studies (Revised)”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Arial"/>
              </a:rPr>
              <a:t>; expires 5/8/25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7"/>
              </a:rPr>
              <a:t>NOT-HL-23-067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“Integrative Omics Analysis of NHLBI TOPMed Data”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 expires 5/8/26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8"/>
              </a:rPr>
              <a:t>NOT-HL-23-079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“Research Project Grants in Valvular Heart Disease (CAROL Act)”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 expires 5/8/26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9"/>
              </a:rPr>
              <a:t>NOT-HL-23-066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“Development of Functional Assay Sites to Evaluate Candidate -Omics Variants Associated with Heart, Lung, Blood, or Sleep Disease” to parent R01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PA-20-185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 expires 9/8/26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10"/>
              </a:rPr>
              <a:t>NOT-OD-21-011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“Smart Health and Biomedical Research in the Era of Artificial Intelligence and Advanced Data Science” to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11"/>
              </a:rPr>
              <a:t>NSF 21-530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; reissue underway; email NHLBI contact: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12"/>
              </a:rPr>
              <a:t>Erin Iturriaga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25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Administrative Supplements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446281" y="1364255"/>
            <a:ext cx="11299438" cy="3586740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Consider applying for Administrative Supplements; email NHLBI contact 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3"/>
              </a:rPr>
              <a:t>PA-21-071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“Research Supplements to Promote Diversity in Health-Related Research (Admin Supp – Clinical Trial Not Allowed)”; expires 6/30/23; reissue underway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4"/>
              </a:rPr>
              <a:t>NOT-AG-23-032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“Administrative Supplement Program to Help Develop Alzheimer’s-Focused NIH Grants” to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5"/>
              </a:rPr>
              <a:t>PA-20-272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; expires 10/3/23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6"/>
              </a:rPr>
              <a:t>NOT-HL-23-078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“Administrative Supplements to Encourage Research in Valvular Heart Disease (CAROL Act); expires 6/2/26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691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C236BE-5998-8779-EDBE-1507EFFF2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F08A0AE-9016-2829-464E-26FF0C3D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74" y="144464"/>
            <a:ext cx="11228673" cy="846137"/>
          </a:xfrm>
        </p:spPr>
        <p:txBody>
          <a:bodyPr/>
          <a:lstStyle/>
          <a:p>
            <a:r>
              <a:rPr lang="en-US" sz="2800" dirty="0"/>
              <a:t>HeartShare Ancillary Pre-Submission Deadlines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7ACFAC5-7A1E-A6CD-9D4C-577473DFD7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3388" y="1288562"/>
          <a:ext cx="11845224" cy="4084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38584">
                  <a:extLst>
                    <a:ext uri="{9D8B030D-6E8A-4147-A177-3AD203B41FA5}">
                      <a16:colId xmlns:a16="http://schemas.microsoft.com/office/drawing/2014/main" val="3243853502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280835773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4135244670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105205240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Deadlines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New R01 applications requesting </a:t>
                      </a:r>
                      <a:r>
                        <a:rPr lang="en-US" sz="1500" dirty="0">
                          <a:solidFill>
                            <a:srgbClr val="FFFF00"/>
                          </a:solidFill>
                          <a:latin typeface="+mn-lt"/>
                        </a:rPr>
                        <a:t>&lt;</a:t>
                      </a:r>
                      <a:r>
                        <a:rPr lang="en-US" sz="1500" dirty="0">
                          <a:solidFill>
                            <a:srgbClr val="FFFF00"/>
                          </a:solidFill>
                          <a:sym typeface="Symbol" panose="05050102010706020507" pitchFamily="18" charset="2"/>
                        </a:rPr>
                        <a:t>$500K direct costs (DC) </a:t>
                      </a:r>
                      <a:r>
                        <a:rPr lang="en-US" sz="1500" dirty="0"/>
                        <a:t>in any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551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I: October Council</a:t>
                      </a:r>
                      <a:endParaRPr lang="en-US" sz="15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II: January Council</a:t>
                      </a:r>
                      <a:endParaRPr lang="en-US" sz="15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III: May Council</a:t>
                      </a:r>
                      <a:endParaRPr lang="en-US" sz="15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0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DTC Statistician, Core Lab, Biorepository Review*</a:t>
                      </a:r>
                    </a:p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(10 weeks prior to R01 deadline)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November 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March 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July 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21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Ancillary Study Proposal Receipt Date to PAS</a:t>
                      </a:r>
                    </a:p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(8 weeks prior to R01 deadline)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December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April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August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67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+mj-lt"/>
                        </a:rPr>
                        <a:t>PAS Review**</a:t>
                      </a:r>
                    </a:p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(4 weeks prior to R01 deadline)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January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May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September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099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+mj-lt"/>
                        </a:rPr>
                        <a:t>PI Contacts DTC for Letter of Support</a:t>
                      </a:r>
                    </a:p>
                    <a:p>
                      <a:pPr algn="ctr"/>
                      <a:r>
                        <a:rPr lang="en-US" sz="1500" dirty="0">
                          <a:latin typeface="+mj-lt"/>
                        </a:rPr>
                        <a:t>(2 weeks prior to R01 deadline)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January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May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September 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1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+mj-lt"/>
                        </a:rPr>
                        <a:t>R01 Application Receipt Date to NHLBI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February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June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October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7061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latin typeface="+mj-lt"/>
                        </a:rPr>
                        <a:t>* Required only if proposals include these components; if N/A, follow ancillary study proposal receipt date to PAS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latin typeface="+mj-lt"/>
                        </a:rPr>
                        <a:t>** Approved proposals requiring major changes must be re-reviewed by PAS; if minor changes, revised proposals reviewed by PAS Chairs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500" dirty="0">
                          <a:latin typeface="+mj-lt"/>
                        </a:rPr>
                        <a:t>Abbreviations: DTC = Data Translation Center; PAS = Publication and Ancillary Studies Committee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85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67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C236BE-5998-8779-EDBE-1507EFFF2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F08A0AE-9016-2829-464E-26FF0C3D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74" y="144464"/>
            <a:ext cx="11228673" cy="846137"/>
          </a:xfrm>
        </p:spPr>
        <p:txBody>
          <a:bodyPr/>
          <a:lstStyle/>
          <a:p>
            <a:r>
              <a:rPr lang="en-US" sz="2800" dirty="0"/>
              <a:t>HeartShare Ancillary &amp; </a:t>
            </a:r>
            <a:r>
              <a:rPr lang="en-US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NHLBI 500K Process </a:t>
            </a:r>
            <a:r>
              <a:rPr lang="en-US" sz="2800" dirty="0"/>
              <a:t>Pre-Submission Deadlines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1480C-492F-B8BA-722A-53072585EEC0}"/>
              </a:ext>
            </a:extLst>
          </p:cNvPr>
          <p:cNvSpPr/>
          <p:nvPr/>
        </p:nvSpPr>
        <p:spPr>
          <a:xfrm>
            <a:off x="5256668" y="6331118"/>
            <a:ext cx="1678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NHLBI 500K Process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7ACFAC5-7A1E-A6CD-9D4C-577473DFD7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5280" y="1162972"/>
          <a:ext cx="11521441" cy="5232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38585">
                  <a:extLst>
                    <a:ext uri="{9D8B030D-6E8A-4147-A177-3AD203B41FA5}">
                      <a16:colId xmlns:a16="http://schemas.microsoft.com/office/drawing/2014/main" val="3243853502"/>
                    </a:ext>
                  </a:extLst>
                </a:gridCol>
                <a:gridCol w="2360952">
                  <a:extLst>
                    <a:ext uri="{9D8B030D-6E8A-4147-A177-3AD203B41FA5}">
                      <a16:colId xmlns:a16="http://schemas.microsoft.com/office/drawing/2014/main" val="3280835773"/>
                    </a:ext>
                  </a:extLst>
                </a:gridCol>
                <a:gridCol w="2360952">
                  <a:extLst>
                    <a:ext uri="{9D8B030D-6E8A-4147-A177-3AD203B41FA5}">
                      <a16:colId xmlns:a16="http://schemas.microsoft.com/office/drawing/2014/main" val="4135244670"/>
                    </a:ext>
                  </a:extLst>
                </a:gridCol>
                <a:gridCol w="2360952">
                  <a:extLst>
                    <a:ext uri="{9D8B030D-6E8A-4147-A177-3AD203B41FA5}">
                      <a16:colId xmlns:a16="http://schemas.microsoft.com/office/drawing/2014/main" val="105205240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Deadlines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New R01 applications requesting 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≥$500K, 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latin typeface="+mn-lt"/>
                        </a:rPr>
                        <a:t>&lt;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sym typeface="Symbol" panose="05050102010706020507" pitchFamily="18" charset="2"/>
                        </a:rPr>
                        <a:t>$1.515M DC </a:t>
                      </a:r>
                      <a:r>
                        <a:rPr lang="en-US" sz="1600" dirty="0"/>
                        <a:t>in any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551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I: October Council</a:t>
                      </a:r>
                      <a:endParaRPr lang="en-US" sz="14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II: January Council</a:t>
                      </a:r>
                      <a:endParaRPr lang="en-US" sz="14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Cycle III: May Council</a:t>
                      </a:r>
                      <a:endParaRPr lang="en-US" sz="1400" b="0" i="0" dirty="0">
                        <a:solidFill>
                          <a:srgbClr val="222222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0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DTC Statistician, Core Lab, Biorepository Review*</a:t>
                      </a:r>
                    </a:p>
                    <a:p>
                      <a:pPr algn="ctr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 weeks prior to R01 deadline)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September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January 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Ancillary Study Proposal Receipt Date to PAS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(8 weeks prior to consultation)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September 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January 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364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PAS Review**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(4 weeks prior to consultation)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 October 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February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June 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72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 Contacts DTC for Letter of Support</a:t>
                      </a:r>
                    </a:p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(2 weeks prior to consultation)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November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March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July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7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NHLBI Staff Consultation Completed***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(earlier contact recommended)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November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March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July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27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NHLBI Letter of Request Deadline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December 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April 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August 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NHLBI Decision to Accept Proposal </a:t>
                      </a:r>
                      <a:br>
                        <a:rPr lang="en-US" sz="1400" dirty="0">
                          <a:latin typeface="+mj-lt"/>
                        </a:rPr>
                      </a:br>
                      <a:r>
                        <a:rPr lang="en-US" sz="1400" dirty="0">
                          <a:latin typeface="+mj-lt"/>
                        </a:rPr>
                        <a:t>(Letter of Acceptance Receipt)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December 28 – January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April 27 – May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August 28 – September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32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R01 Application Receipt Date to NHLBI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February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June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dirty="0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October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7061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Required only if proposals include these components; if N/A, follow ancillary study proposal receipt date to PAS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 Approved proposals requiring major changes must be re-reviewed by PAS; if minor changes, revised proposals reviewed by PAS Chairs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*** Required consult is the first step to request NHLBI approval to submit an application ≥$500K, &lt;$1.515M DC in any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5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45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F3B7062-E149-420A-AC73-3C64C196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25" y="144464"/>
            <a:ext cx="11369750" cy="846137"/>
          </a:xfrm>
        </p:spPr>
        <p:txBody>
          <a:bodyPr/>
          <a:lstStyle/>
          <a:p>
            <a:r>
              <a:rPr lang="en-US" sz="2800" dirty="0"/>
              <a:t>Need to Find a Program Official (PO), NIH Institute, or Study Section?</a:t>
            </a:r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431A46A3-CE0E-4F2B-BB2F-A0521323D496}"/>
              </a:ext>
            </a:extLst>
          </p:cNvPr>
          <p:cNvSpPr txBox="1">
            <a:spLocks/>
          </p:cNvSpPr>
          <p:nvPr/>
        </p:nvSpPr>
        <p:spPr>
          <a:xfrm>
            <a:off x="240748" y="1355142"/>
            <a:ext cx="6786229" cy="4785235"/>
          </a:xfrm>
          <a:prstGeom prst="rect">
            <a:avLst/>
          </a:prstGeom>
        </p:spPr>
        <p:txBody>
          <a:bodyPr>
            <a:noAutofit/>
          </a:bodyPr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0143C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575A5D"/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143C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Enter an abstract or other scientific text into: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75A5D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3"/>
              </a:rPr>
              <a:t>Matchmaker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to find potential matching POs, Institutes, review panels, and similar funded projects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75A5D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CSR’s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4"/>
              </a:rPr>
              <a:t>Assisted Referral Tool (ART)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to find recommended review panels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143C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Review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5"/>
              </a:rPr>
              <a:t>sample applications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143C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Submit an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6"/>
              </a:rPr>
              <a:t>Assignment Request Form (ARF)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to help direct your application to a particular review panel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75A5D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Suggestions will be considered by CSR, but not all can be honored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75A5D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See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hlinkClick r:id="rId7"/>
              </a:rPr>
              <a:t>guidance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</a:rPr>
              <a:t> and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/>
                <a:hlinkClick r:id="rId8"/>
              </a:rPr>
              <a:t>instructions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9A811E-73FF-4255-A76B-3AFBC0643A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76199" y="1172449"/>
            <a:ext cx="5017994" cy="12985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7A3E0E-B159-43E4-94FF-9D11F853D99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23594"/>
          <a:stretch/>
        </p:blipFill>
        <p:spPr>
          <a:xfrm>
            <a:off x="7116158" y="2336298"/>
            <a:ext cx="4691527" cy="13975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860FD66-2FCD-416F-A4E0-410E5AF2CA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91103" y="3913788"/>
            <a:ext cx="3398327" cy="2106272"/>
          </a:xfrm>
          <a:prstGeom prst="rect">
            <a:avLst/>
          </a:prstGeom>
        </p:spPr>
      </p:pic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78E7D8F4-93B5-E240-3D72-AC2425AA0E69}"/>
              </a:ext>
            </a:extLst>
          </p:cNvPr>
          <p:cNvSpPr txBox="1">
            <a:spLocks/>
          </p:cNvSpPr>
          <p:nvPr/>
        </p:nvSpPr>
        <p:spPr>
          <a:xfrm>
            <a:off x="643466" y="6384925"/>
            <a:ext cx="778933" cy="3746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66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Funding: Priorities?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377209" y="1382798"/>
            <a:ext cx="11437582" cy="5291384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PI-initiated Research Project Grants (RPGs)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Next Generation and Early Stage Investigators (ESIs)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>
                  <a:lumMod val="65000"/>
                  <a:lumOff val="35000"/>
                </a:prstClr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10%tile advantage over R01 payline for ESI parent R01 applications and up to 5-year support for all years recommended by Council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>
                  <a:lumMod val="65000"/>
                  <a:lumOff val="35000"/>
                </a:prstClr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5%tile advantage over R01 payline for 2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R01 from ESI awardees and up to 5-year support for all years recommended by Council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ESI award is in last year or within 2 FYs after end date; not a PI on another R01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*</a:t>
            </a:r>
          </a:p>
          <a:p>
            <a:pPr marL="91440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hlinkClick r:id="rId3"/>
              </a:rPr>
              <a:t>Strategic Vision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Aligned Opportunities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2DB88D1-B153-496B-BE10-9C70AC87B7D7}"/>
              </a:ext>
            </a:extLst>
          </p:cNvPr>
          <p:cNvGraphicFramePr>
            <a:graphicFrameLocks noGrp="1"/>
          </p:cNvGraphicFramePr>
          <p:nvPr/>
        </p:nvGraphicFramePr>
        <p:xfrm>
          <a:off x="2364260" y="4188006"/>
          <a:ext cx="7463480" cy="11125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865870">
                  <a:extLst>
                    <a:ext uri="{9D8B030D-6E8A-4147-A177-3AD203B41FA5}">
                      <a16:colId xmlns:a16="http://schemas.microsoft.com/office/drawing/2014/main" val="469641211"/>
                    </a:ext>
                  </a:extLst>
                </a:gridCol>
                <a:gridCol w="1865870">
                  <a:extLst>
                    <a:ext uri="{9D8B030D-6E8A-4147-A177-3AD203B41FA5}">
                      <a16:colId xmlns:a16="http://schemas.microsoft.com/office/drawing/2014/main" val="3738901822"/>
                    </a:ext>
                  </a:extLst>
                </a:gridCol>
                <a:gridCol w="1865870">
                  <a:extLst>
                    <a:ext uri="{9D8B030D-6E8A-4147-A177-3AD203B41FA5}">
                      <a16:colId xmlns:a16="http://schemas.microsoft.com/office/drawing/2014/main" val="280577564"/>
                    </a:ext>
                  </a:extLst>
                </a:gridCol>
                <a:gridCol w="1865870">
                  <a:extLst>
                    <a:ext uri="{9D8B030D-6E8A-4147-A177-3AD203B41FA5}">
                      <a16:colId xmlns:a16="http://schemas.microsoft.com/office/drawing/2014/main" val="4179545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Grant Program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FY21 Paylines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FY22 Paylines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FY23 Paylines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888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15%tile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15%tile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14%tile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890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ESI R01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25%tile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25%tile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24%tile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659458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28EE6C-E124-2B09-9DEC-3D9D715A59F5}"/>
              </a:ext>
            </a:extLst>
          </p:cNvPr>
          <p:cNvSpPr/>
          <p:nvPr/>
        </p:nvSpPr>
        <p:spPr>
          <a:xfrm>
            <a:off x="567160" y="6315602"/>
            <a:ext cx="88462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https://www.nhlbi.nih.gov/current-operating-guidelines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policy on 2nd R01 for ESIs (all criteria must be met)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F289C1F-347F-643C-31B8-0C6E676816DD}"/>
              </a:ext>
            </a:extLst>
          </p:cNvPr>
          <p:cNvSpPr/>
          <p:nvPr/>
        </p:nvSpPr>
        <p:spPr>
          <a:xfrm>
            <a:off x="299627" y="2294732"/>
            <a:ext cx="525293" cy="29183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14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Development Tips: Funding Strategies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446281" y="1364255"/>
            <a:ext cx="11299438" cy="3586740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3C686BFA-B203-69D7-1F04-2D18E1FBA6A5}"/>
              </a:ext>
            </a:extLst>
          </p:cNvPr>
          <p:cNvSpPr txBox="1">
            <a:spLocks/>
          </p:cNvSpPr>
          <p:nvPr/>
        </p:nvSpPr>
        <p:spPr>
          <a:xfrm>
            <a:off x="508212" y="1242334"/>
            <a:ext cx="11175576" cy="4868271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Expanding expertise and capacity can be facilitated by applying to other NIH Institutes and Centers.  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Non-federal support to leverage research dollars is encouraged.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Data science is increasingly important and offers improved capacity for the project, as well as the institution.  Cost sharing should be considered.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Training grants may offer an alternate route to fund small studies, recruit new talent, and target workforce expansion.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501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2B3BB-D779-46BB-B04E-C91ED362B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Development Tips: Significance and Feasibility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A0FFD70C-3F3C-43FF-BA10-21375FF3D277}"/>
              </a:ext>
            </a:extLst>
          </p:cNvPr>
          <p:cNvSpPr txBox="1">
            <a:spLocks/>
          </p:cNvSpPr>
          <p:nvPr/>
        </p:nvSpPr>
        <p:spPr>
          <a:xfrm>
            <a:off x="446281" y="1364255"/>
            <a:ext cx="11299438" cy="3586740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53262-4BC6-4EEC-B0C5-C3AC097A8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C0EE74-1F2C-4D2D-91EC-B282DFC749D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48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3C686BFA-B203-69D7-1F04-2D18E1FBA6A5}"/>
              </a:ext>
            </a:extLst>
          </p:cNvPr>
          <p:cNvSpPr txBox="1">
            <a:spLocks/>
          </p:cNvSpPr>
          <p:nvPr/>
        </p:nvSpPr>
        <p:spPr>
          <a:xfrm>
            <a:off x="508212" y="1242334"/>
            <a:ext cx="11175576" cy="4868271"/>
          </a:xfrm>
          <a:prstGeom prst="rect">
            <a:avLst/>
          </a:prstGeom>
        </p:spPr>
        <p:txBody>
          <a:bodyPr/>
          <a:lstStyle>
            <a:lvl1pPr marL="341313" indent="-341313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3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Wingdings" charset="2"/>
              <a:buChar char="§"/>
              <a:defRPr sz="2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Lucida Grande"/>
              <a:buChar char="-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How will the ancillary study add to HeartShare’s overall impact, scope, and innovation?  How will study information be additive to HeartShare?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additional information will be added to differentiate between HFpEF subtypes and provide potential insight to new therapeutic approaches?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What is the impact on patient recruitment and burden, as well as the overall program?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Are there ancillary study inclusion/exclusion criteria beyond that of HeartShare?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How will study efforts be coordinated across multiple sites?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How will site monitoring occur for overall data integrity?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Is there appropriate expertise and have other collaborators to been considered? 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How feasible is the study timeline and approach to that of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HeartShare’s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(e.g., HeartShare dependency)?</a:t>
            </a:r>
          </a:p>
          <a:p>
            <a:pPr marL="341313" marR="0" lvl="0" indent="-341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4566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1685</Words>
  <Application>Microsoft Office PowerPoint</Application>
  <PresentationFormat>Widescreen</PresentationFormat>
  <Paragraphs>234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 Neue</vt:lpstr>
      <vt:lpstr>Lucida Grande</vt:lpstr>
      <vt:lpstr>Symbol</vt:lpstr>
      <vt:lpstr>Wingdings</vt:lpstr>
      <vt:lpstr>1_Office Theme</vt:lpstr>
      <vt:lpstr>PowerPoint Presentation</vt:lpstr>
      <vt:lpstr>Guide Notices and NOSIs for Funding Opportunities</vt:lpstr>
      <vt:lpstr>Administrative Supplements</vt:lpstr>
      <vt:lpstr>HeartShare Ancillary Pre-Submission Deadlines</vt:lpstr>
      <vt:lpstr>HeartShare Ancillary &amp; NHLBI 500K Process Pre-Submission Deadlines</vt:lpstr>
      <vt:lpstr>Need to Find a Program Official (PO), NIH Institute, or Study Section?</vt:lpstr>
      <vt:lpstr>NHLBI Funding: Priorities?</vt:lpstr>
      <vt:lpstr>Proposal Development Tips: Funding Strategies</vt:lpstr>
      <vt:lpstr>Proposal Development Tips: Significance and Feasibility</vt:lpstr>
      <vt:lpstr>Proposal Development Tips: Research Strategy</vt:lpstr>
      <vt:lpstr>NHLBI and NIH Data Management and Sharing Policies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Wong, Renee (NIH/NHLBI) [E]</dc:creator>
  <cp:lastModifiedBy>Laura M Alagna</cp:lastModifiedBy>
  <cp:revision>2</cp:revision>
  <dcterms:created xsi:type="dcterms:W3CDTF">2023-07-18T23:36:01Z</dcterms:created>
  <dcterms:modified xsi:type="dcterms:W3CDTF">2024-01-11T20:36:07Z</dcterms:modified>
</cp:coreProperties>
</file>