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61" r:id="rId2"/>
    <p:sldId id="928" r:id="rId3"/>
    <p:sldId id="929" r:id="rId4"/>
    <p:sldId id="926" r:id="rId5"/>
    <p:sldId id="927" r:id="rId6"/>
    <p:sldId id="923" r:id="rId7"/>
    <p:sldId id="932" r:id="rId8"/>
    <p:sldId id="930" r:id="rId9"/>
    <p:sldId id="933" r:id="rId10"/>
    <p:sldId id="931" r:id="rId11"/>
    <p:sldId id="273" r:id="rId12"/>
    <p:sldId id="707" r:id="rId13"/>
    <p:sldId id="28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90" y="13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A40E6-C172-4388-BE0F-D18B972D95D0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BAA71-46C7-4D32-901F-D775231218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63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4425" cy="3484562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6D829D-6F50-6945-B415-7FF26FA418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1F5E30A5-884A-5ED4-9FF6-0206A710C5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4425" cy="34845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6D829D-6F50-6945-B415-7FF26FA418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8880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6D829D-6F50-6945-B415-7FF26FA418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EBD0623D-65B8-8FDC-561E-2985773029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225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6D829D-6F50-6945-B415-7FF26FA418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EBD0623D-65B8-8FDC-561E-2985773029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800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8463" y="692150"/>
            <a:ext cx="6153150" cy="3462338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6D829D-6F50-6945-B415-7FF26FA418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If you have an eRA Commons (link is external) account, you can use eRA's LikeThis (A Thesaurus-Based Search Tool) (link is external) to find funded projects and publications as well. </a:t>
            </a:r>
          </a:p>
        </p:txBody>
      </p:sp>
    </p:spTree>
    <p:extLst>
      <p:ext uri="{BB962C8B-B14F-4D97-AF65-F5344CB8AC3E}">
        <p14:creationId xmlns:p14="http://schemas.microsoft.com/office/powerpoint/2010/main" val="3803342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6D829D-6F50-6945-B415-7FF26FA418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177835" indent="-177835">
              <a:buFont typeface="Arial" panose="020B0604020202020204" pitchFamily="34" charset="0"/>
              <a:buChar char="•"/>
            </a:pPr>
            <a:r>
              <a:rPr lang="en-US" sz="1100" dirty="0"/>
              <a:t>In this next slide here, I wanted to share some of the criteria in NHLBI funding priorities.</a:t>
            </a:r>
          </a:p>
          <a:p>
            <a:pPr marL="177835" indent="-177835">
              <a:buFont typeface="Arial" panose="020B0604020202020204" pitchFamily="34" charset="0"/>
              <a:buChar char="•"/>
            </a:pPr>
            <a:r>
              <a:rPr lang="en-US" sz="1100" dirty="0"/>
              <a:t>Investigator-initiated discovery science has been and will remain the bedrock of the NHLBI mission, and individual researchers will always be encouraged to pursue their ideas through investigator-initiated projects. </a:t>
            </a:r>
          </a:p>
          <a:p>
            <a:pPr marL="177835" indent="-177835">
              <a:buFont typeface="Arial" panose="020B0604020202020204" pitchFamily="34" charset="0"/>
              <a:buChar char="•"/>
            </a:pPr>
            <a:r>
              <a:rPr lang="en-US" sz="1100" dirty="0"/>
              <a:t>NHLBI has special considers for early stage investigators.</a:t>
            </a:r>
          </a:p>
          <a:p>
            <a:pPr marL="177835" indent="-177835">
              <a:buFont typeface="Arial" panose="020B0604020202020204" pitchFamily="34" charset="0"/>
              <a:buChar char="•"/>
            </a:pPr>
            <a:r>
              <a:rPr lang="en-US" sz="1100" dirty="0"/>
              <a:t>There are multiple factors that go into funding decisions: above all, scientific merit/score are most important, but other criteria are budget, portfolio balance, and alignment with the Strategic Vision.</a:t>
            </a:r>
          </a:p>
          <a:p>
            <a:pPr marL="177835" indent="-177835">
              <a:buFont typeface="Arial" panose="020B0604020202020204" pitchFamily="34" charset="0"/>
              <a:buChar char="•"/>
            </a:pPr>
            <a:endParaRPr lang="en-US" sz="1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83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6D829D-6F50-6945-B415-7FF26FA418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EBD0623D-65B8-8FDC-561E-2985773029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965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6D829D-6F50-6945-B415-7FF26FA418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EBD0623D-65B8-8FDC-561E-2985773029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1817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6D829D-6F50-6945-B415-7FF26FA418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EBD0623D-65B8-8FDC-561E-2985773029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4257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696913"/>
            <a:ext cx="6194425" cy="34845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6D829D-6F50-6945-B415-7FF26FA4187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1023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w title bgd large copy.jpg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21166" y="0"/>
            <a:ext cx="12213167" cy="6858000"/>
          </a:xfrm>
          <a:prstGeom prst="rect">
            <a:avLst/>
          </a:prstGeom>
        </p:spPr>
      </p:pic>
      <p:sp>
        <p:nvSpPr>
          <p:cNvPr id="10" name="Rectangle 45"/>
          <p:cNvSpPr>
            <a:spLocks noChangeArrowheads="1"/>
          </p:cNvSpPr>
          <p:nvPr userDrawn="1"/>
        </p:nvSpPr>
        <p:spPr bwMode="auto">
          <a:xfrm>
            <a:off x="-9331" y="0"/>
            <a:ext cx="12213168" cy="152400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latin typeface="Arial"/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525058" y="381000"/>
            <a:ext cx="9099551" cy="182245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204" y="6224522"/>
            <a:ext cx="2525504" cy="4416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30" y="6006581"/>
            <a:ext cx="924388" cy="699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73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43466" y="6384925"/>
            <a:ext cx="778933" cy="374650"/>
          </a:xfrm>
        </p:spPr>
        <p:txBody>
          <a:bodyPr/>
          <a:lstStyle/>
          <a:p>
            <a:pPr>
              <a:defRPr/>
            </a:pPr>
            <a:fld id="{49C0EE74-1F2C-4D2D-91EC-B282DFC749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9" descr="new bgd lrg copy.jpg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Picture 15" descr="DHHS 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225769" y="3958755"/>
            <a:ext cx="1117539" cy="838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45"/>
          <p:cNvSpPr>
            <a:spLocks noChangeArrowheads="1"/>
          </p:cNvSpPr>
          <p:nvPr userDrawn="1"/>
        </p:nvSpPr>
        <p:spPr bwMode="auto">
          <a:xfrm>
            <a:off x="0" y="0"/>
            <a:ext cx="12192000" cy="152400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latin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094" y="4098036"/>
            <a:ext cx="3200207" cy="559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434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A2BC-DE47-5145-838F-8B272483E6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387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rgbClr val="575A5D"/>
              </a:buClr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3466" y="6384925"/>
            <a:ext cx="778933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49C0EE74-1F2C-4D2D-91EC-B282DFC749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36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562274" y="144464"/>
            <a:ext cx="11059583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373561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C0EE74-1F2C-4D2D-91EC-B282DFC749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563033" y="144464"/>
            <a:ext cx="11059584" cy="846137"/>
          </a:xfrm>
        </p:spPr>
        <p:txBody>
          <a:bodyPr/>
          <a:lstStyle/>
          <a:p>
            <a:r>
              <a:rPr lang="en-US" dirty="0"/>
              <a:t>Click to add title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643467" y="1357313"/>
            <a:ext cx="10979151" cy="4367212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43467" y="5854701"/>
            <a:ext cx="10979151" cy="295275"/>
          </a:xfrm>
        </p:spPr>
        <p:txBody>
          <a:bodyPr>
            <a:noAutofit/>
          </a:bodyPr>
          <a:lstStyle>
            <a:lvl1pPr>
              <a:buFontTx/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668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F199F-5620-4BF4-87B3-75C3427C29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376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163BB-A9E4-45FA-A154-B7168CE686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08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613" y="196347"/>
            <a:ext cx="10972800" cy="72573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30698-E3C1-4D28-AAE8-F64A5063B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319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42AFF-E73B-487B-9783-10FFC85EF6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924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DED65-1D12-479A-8F23-EE0EEE44FA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982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252642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252643"/>
            <a:ext cx="6815667" cy="4873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566177"/>
            <a:ext cx="4011084" cy="35599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2D15B-4040-4AA2-96A9-33723CFC89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907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4552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3466" y="6384925"/>
            <a:ext cx="778933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49C0EE74-1F2C-4D2D-91EC-B282DFC749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3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0" y="101601"/>
            <a:ext cx="12192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32"/>
          <p:cNvSpPr>
            <a:spLocks noChangeArrowheads="1"/>
          </p:cNvSpPr>
          <p:nvPr userDrawn="1"/>
        </p:nvSpPr>
        <p:spPr bwMode="auto">
          <a:xfrm>
            <a:off x="0" y="1"/>
            <a:ext cx="12192000" cy="104775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latin typeface="Arial" charset="0"/>
              <a:ea typeface="ＭＳ Ｐゴシック" pitchFamily="48" charset="-128"/>
              <a:cs typeface="+mn-cs"/>
            </a:endParaRPr>
          </a:p>
        </p:txBody>
      </p:sp>
      <p:sp>
        <p:nvSpPr>
          <p:cNvPr id="11" name="Line 33"/>
          <p:cNvSpPr>
            <a:spLocks noChangeShapeType="1"/>
          </p:cNvSpPr>
          <p:nvPr userDrawn="1"/>
        </p:nvSpPr>
        <p:spPr bwMode="auto">
          <a:xfrm flipH="1">
            <a:off x="711200" y="6311900"/>
            <a:ext cx="8348133" cy="0"/>
          </a:xfrm>
          <a:prstGeom prst="line">
            <a:avLst/>
          </a:prstGeom>
          <a:ln>
            <a:solidFill>
              <a:srgbClr val="C0143C"/>
            </a:solidFill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1800" dirty="0">
              <a:latin typeface="Arial" charset="0"/>
              <a:ea typeface="+mn-ea"/>
              <a:cs typeface="+mn-cs"/>
            </a:endParaRPr>
          </a:p>
        </p:txBody>
      </p:sp>
      <p:sp>
        <p:nvSpPr>
          <p:cNvPr id="18" name="Rectangle 36"/>
          <p:cNvSpPr>
            <a:spLocks noGrp="1" noChangeArrowheads="1"/>
          </p:cNvSpPr>
          <p:nvPr>
            <p:ph type="title"/>
          </p:nvPr>
        </p:nvSpPr>
        <p:spPr bwMode="auto">
          <a:xfrm>
            <a:off x="562274" y="144464"/>
            <a:ext cx="11059583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add title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8969" y="6093522"/>
            <a:ext cx="2497720" cy="436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56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1313" indent="-341313" algn="l" defTabSz="457200" rtl="0" eaLnBrk="1" latinLnBrk="0" hangingPunct="1">
        <a:spcBef>
          <a:spcPct val="20000"/>
        </a:spcBef>
        <a:buClr>
          <a:srgbClr val="C0143C"/>
        </a:buClr>
        <a:buFont typeface="Wingdings" charset="2"/>
        <a:buChar char="§"/>
        <a:defRPr sz="30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575A5D"/>
        </a:buClr>
        <a:buFont typeface="Wingdings" charset="2"/>
        <a:buChar char="§"/>
        <a:defRPr sz="2600" b="0" i="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-"/>
        <a:defRPr sz="24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s://www.nhlbi.nih.gov/grants-and-training/policies-and-guidelines/nhlbi-policy-for-data-sharing" TargetMode="External"/><Relationship Id="rId7" Type="http://schemas.openxmlformats.org/officeDocument/2006/relationships/hyperlink" Target="https://sharing.nih.gov/data-management-and-sharing-policy/planning-and-budgeting-for-data-management-and-sharing/writing-a-data-management-and-sharing-plan#elements-to-include-in-a-data-management-and-sharing-plan" TargetMode="External"/><Relationship Id="rId2" Type="http://schemas.openxmlformats.org/officeDocument/2006/relationships/hyperlink" Target="https://grants.nih.gov/grants/guide/notice-files/NOT-OD-21-013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haring.nih.gov/faqs#/data-management-and-sharing-policy.htm" TargetMode="External"/><Relationship Id="rId5" Type="http://schemas.openxmlformats.org/officeDocument/2006/relationships/hyperlink" Target="https://sharing.nih.gov/about/learning" TargetMode="External"/><Relationship Id="rId4" Type="http://schemas.openxmlformats.org/officeDocument/2006/relationships/hyperlink" Target="https://sharing.nih.gov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achdevv@nhlbi.nih.gov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wongr2@nhlbi.nih.gov" TargetMode="External"/><Relationship Id="rId5" Type="http://schemas.openxmlformats.org/officeDocument/2006/relationships/hyperlink" Target="mailto:emily.Tinsley@nih.gov" TargetMode="External"/><Relationship Id="rId4" Type="http://schemas.openxmlformats.org/officeDocument/2006/relationships/hyperlink" Target="mailto:desvignp@nhlbi.nih.gov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grants.nih.gov/grants/guide/notice-files/NOT-HL-23-079.html" TargetMode="External"/><Relationship Id="rId3" Type="http://schemas.openxmlformats.org/officeDocument/2006/relationships/hyperlink" Target="https://grants.nih.gov/grants/guide/pa-files/PAR-21-038.html" TargetMode="External"/><Relationship Id="rId7" Type="http://schemas.openxmlformats.org/officeDocument/2006/relationships/hyperlink" Target="https://grants.nih.gov/grants/guide/notice-files/NOT-HL-23-067.html" TargetMode="External"/><Relationship Id="rId12" Type="http://schemas.openxmlformats.org/officeDocument/2006/relationships/hyperlink" Target="mailto:erin.iturriaga@nih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rants.nih.gov/grants/guide/pa-files/PA-20-185.html" TargetMode="External"/><Relationship Id="rId11" Type="http://schemas.openxmlformats.org/officeDocument/2006/relationships/hyperlink" Target="https://www.nsf.gov/pubs/2021/nsf21530/nsf21530.htm" TargetMode="External"/><Relationship Id="rId5" Type="http://schemas.openxmlformats.org/officeDocument/2006/relationships/hyperlink" Target="https://grants.nih.gov/grants/guide/notice-files/NOT-HL-21-030.html" TargetMode="External"/><Relationship Id="rId10" Type="http://schemas.openxmlformats.org/officeDocument/2006/relationships/hyperlink" Target="https://grants.nih.gov/grants/guide/notice-files/NOT-OD-21-011.html" TargetMode="External"/><Relationship Id="rId4" Type="http://schemas.openxmlformats.org/officeDocument/2006/relationships/hyperlink" Target="https://grants.nih.gov/funding/katz-esi-r01.htm" TargetMode="External"/><Relationship Id="rId9" Type="http://schemas.openxmlformats.org/officeDocument/2006/relationships/hyperlink" Target="https://grants.nih.gov/grants/guide/notice-files/NOT-HL-23-066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grants/guide/pa-files/PA-21-071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rants.nih.gov/grants/guide/notice-files/NOT-HL-23-078.html" TargetMode="External"/><Relationship Id="rId5" Type="http://schemas.openxmlformats.org/officeDocument/2006/relationships/hyperlink" Target="https://grants.nih.gov/grants/guide/pa-files/PA-20-272.html" TargetMode="External"/><Relationship Id="rId4" Type="http://schemas.openxmlformats.org/officeDocument/2006/relationships/hyperlink" Target="https://grants.nih.gov/grants/guide/notice-files/NOT-AG-23-032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hlbi.nih.gov/grants-and-training/policies-and-guidelines/applications-with-direct-costs-of-500000-or-more-in-any-one-yea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grants.nih.gov/grants/how-to-apply-application-guide/forms-e/general/g.600-phs-assignment-request-form.htm" TargetMode="External"/><Relationship Id="rId3" Type="http://schemas.openxmlformats.org/officeDocument/2006/relationships/hyperlink" Target="https://projectreporter.nih.gov/reporter_matchmaker.cfm?source=RPCO&amp;new=1" TargetMode="External"/><Relationship Id="rId7" Type="http://schemas.openxmlformats.org/officeDocument/2006/relationships/hyperlink" Target="https://public.csr.nih.gov/ForApplicants/PlanningAndWriting/TargetYourApplicatio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grants.nih.gov/grants/how-to-apply-application-guide/forms-e/general/resources/images/newforms2017/newformpdfs2017/g600_assignmentrequest_2017.pdf" TargetMode="External"/><Relationship Id="rId11" Type="http://schemas.openxmlformats.org/officeDocument/2006/relationships/image" Target="../media/image10.png"/><Relationship Id="rId5" Type="http://schemas.openxmlformats.org/officeDocument/2006/relationships/hyperlink" Target="https://grants.nih.gov/grants/how-to-apply-application-guide/resources/sample-applications.htm" TargetMode="External"/><Relationship Id="rId10" Type="http://schemas.openxmlformats.org/officeDocument/2006/relationships/image" Target="../media/image9.png"/><Relationship Id="rId4" Type="http://schemas.openxmlformats.org/officeDocument/2006/relationships/hyperlink" Target="https://public.csr.nih.gov/ForApplicants/ArtHome" TargetMode="External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hlbi.nih.gov/about/strategic-visio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hlbi.nih.gov/current-operating-guidelines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35732" y="2855563"/>
            <a:ext cx="11920537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Division of Cardiovascular Sciences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Version 1, July 2023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Disclaimer: These are staff opinions and do not necessarily represent the official views of the NHLBI, NIH, nor DHHS.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7A2296-5A5F-4680-8FBF-4EE5B1600994}"/>
              </a:ext>
            </a:extLst>
          </p:cNvPr>
          <p:cNvSpPr>
            <a:spLocks noGrp="1" noChangeAspect="1"/>
          </p:cNvSpPr>
          <p:nvPr>
            <p:ph type="subTitle" idx="1"/>
          </p:nvPr>
        </p:nvSpPr>
        <p:spPr>
          <a:xfrm>
            <a:off x="563880" y="230168"/>
            <a:ext cx="11064240" cy="2215936"/>
          </a:xfrm>
        </p:spPr>
        <p:txBody>
          <a:bodyPr>
            <a:normAutofit/>
          </a:bodyPr>
          <a:lstStyle/>
          <a:p>
            <a:r>
              <a:rPr lang="en-US" sz="4000" dirty="0"/>
              <a:t>NHLBI Approach to </a:t>
            </a:r>
            <a:br>
              <a:rPr lang="en-US" sz="4000" dirty="0"/>
            </a:br>
            <a:r>
              <a:rPr lang="en-US" sz="4000" dirty="0"/>
              <a:t>HeartShare Ancillary Studies</a:t>
            </a:r>
          </a:p>
        </p:txBody>
      </p:sp>
    </p:spTree>
    <p:extLst>
      <p:ext uri="{BB962C8B-B14F-4D97-AF65-F5344CB8AC3E}">
        <p14:creationId xmlns:p14="http://schemas.microsoft.com/office/powerpoint/2010/main" val="2543361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6B2B3BB-D779-46BB-B04E-C91ED362B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Proposal Development Tips: Research Strategy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A0FFD70C-3F3C-43FF-BA10-21375FF3D277}"/>
              </a:ext>
            </a:extLst>
          </p:cNvPr>
          <p:cNvSpPr txBox="1">
            <a:spLocks/>
          </p:cNvSpPr>
          <p:nvPr/>
        </p:nvSpPr>
        <p:spPr>
          <a:xfrm>
            <a:off x="446281" y="1364255"/>
            <a:ext cx="11299438" cy="3586740"/>
          </a:xfrm>
          <a:prstGeom prst="rect">
            <a:avLst/>
          </a:prstGeom>
        </p:spPr>
        <p:txBody>
          <a:bodyPr/>
          <a:lstStyle>
            <a:lvl1pPr marL="341313" indent="-341313" algn="l" defTabSz="457200" rtl="0" eaLnBrk="1" latinLnBrk="0" hangingPunct="1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3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tx1">
                  <a:lumMod val="65000"/>
                  <a:lumOff val="35000"/>
                </a:schemeClr>
              </a:buClr>
              <a:buFont typeface="Wingdings" charset="2"/>
              <a:buChar char="§"/>
              <a:defRPr sz="26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Lucida Grande"/>
              <a:buChar char="-"/>
              <a:defRPr sz="2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C653262-4BC6-4EEC-B0C5-C3AC097A81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C0EE74-1F2C-4D2D-91EC-B282DFC749DA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48" charset="-128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48" charset="-128"/>
              <a:cs typeface="+mn-cs"/>
            </a:endParaRP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3C686BFA-B203-69D7-1F04-2D18E1FBA6A5}"/>
              </a:ext>
            </a:extLst>
          </p:cNvPr>
          <p:cNvSpPr txBox="1">
            <a:spLocks/>
          </p:cNvSpPr>
          <p:nvPr/>
        </p:nvSpPr>
        <p:spPr>
          <a:xfrm>
            <a:off x="508212" y="1242334"/>
            <a:ext cx="11175576" cy="4868271"/>
          </a:xfrm>
          <a:prstGeom prst="rect">
            <a:avLst/>
          </a:prstGeom>
        </p:spPr>
        <p:txBody>
          <a:bodyPr/>
          <a:lstStyle>
            <a:lvl1pPr marL="341313" indent="-341313" algn="l" defTabSz="457200" rtl="0" eaLnBrk="1" latinLnBrk="0" hangingPunct="1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3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tx1">
                  <a:lumMod val="65000"/>
                  <a:lumOff val="35000"/>
                </a:schemeClr>
              </a:buClr>
              <a:buFont typeface="Wingdings" charset="2"/>
              <a:buChar char="§"/>
              <a:defRPr sz="26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Lucida Grande"/>
              <a:buChar char="-"/>
              <a:defRPr sz="2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What are the preliminary data (e.g., previous examples, patient compliance, data quality and adequacy) and clear rationale to support premise and aims, as well as applicability/specificity to evaluating HFpEF patients (e.g., disease severity/progression vs. phenogrouping)?  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What are the possibilities for longitudinal follow-up to link study with HFpEF pathophysiology?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What is the approach balance to hypothesis-driven vs. hypothesis-generating strategies?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Are there potential confounders that could affects study measures?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What are the sample size and statistical considerations?  How adequate are they to address the hypothesis?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How will the ancillary study results be validated (e.g., leveraging non-HeartShare cohorts), contribute to a unique HFpEF phenotyping scheme (e.g., address diversity), inform future research, and potentially translate into clinical care?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What are alternative approaches and pitfall plans?  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prstClr val="black">
                  <a:lumMod val="65000"/>
                  <a:lumOff val="35000"/>
                </a:prstClr>
              </a:buClr>
              <a:buSzTx/>
              <a:buFont typeface="Wingdings" charset="2"/>
              <a:buChar char="§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</a:endParaRP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1177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NHLBI and NIH Data Management and Sharing Policies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B67070-5C0A-C007-A998-75A3FFD4FF6E}"/>
              </a:ext>
            </a:extLst>
          </p:cNvPr>
          <p:cNvSpPr txBox="1"/>
          <p:nvPr/>
        </p:nvSpPr>
        <p:spPr>
          <a:xfrm>
            <a:off x="616123" y="2064386"/>
            <a:ext cx="6433185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final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2"/>
              </a:rPr>
              <a:t>NIH Policy for Data Management and Sharing (DMS)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took effect for apps submitted on/after January 25, 2023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new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3"/>
              </a:rPr>
              <a:t>NHLBI Supplement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to the NIH DMS Policy became effective on May 25, 2023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Review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20558A"/>
                </a:solidFill>
                <a:effectLst/>
                <a:uLnTx/>
                <a:uFillTx/>
                <a:latin typeface="Helvetica Neue"/>
                <a:ea typeface="+mn-ea"/>
                <a:cs typeface="+mn-cs"/>
                <a:hlinkClick r:id="rId4"/>
              </a:rPr>
              <a:t>policy site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,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20558A"/>
                </a:solidFill>
                <a:effectLst/>
                <a:uLnTx/>
                <a:uFillTx/>
                <a:latin typeface="Helvetica Neue"/>
                <a:ea typeface="+mn-ea"/>
                <a:cs typeface="+mn-cs"/>
                <a:hlinkClick r:id="rId5"/>
              </a:rPr>
              <a:t>trainings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, 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20558A"/>
                </a:solidFill>
                <a:effectLst/>
                <a:uLnTx/>
                <a:uFillTx/>
                <a:latin typeface="Helvetica Neue"/>
                <a:ea typeface="+mn-ea"/>
                <a:cs typeface="+mn-cs"/>
                <a:hlinkClick r:id="rId6"/>
              </a:rPr>
              <a:t>FAQs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, and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Helvetica Neue"/>
                <a:ea typeface="+mn-ea"/>
                <a:cs typeface="Arial" panose="020B0604020202020204" pitchFamily="34" charset="0"/>
                <a:hlinkClick r:id="rId7"/>
              </a:rPr>
              <a:t>example sample plans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4" descr="Data sharing icon depicting a cloud and laptop computer.">
            <a:extLst>
              <a:ext uri="{FF2B5EF4-FFF2-40B4-BE49-F238E27FC236}">
                <a16:creationId xmlns:a16="http://schemas.microsoft.com/office/drawing/2014/main" id="{58FA0351-CA2C-C4A4-42BC-934FFA6C8EF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83408" y="1557100"/>
            <a:ext cx="3938449" cy="3938449"/>
          </a:xfrm>
          <a:prstGeom prst="rect">
            <a:avLst/>
          </a:prstGeom>
          <a:ln w="28575">
            <a:solidFill>
              <a:schemeClr val="bg1"/>
            </a:solidFill>
          </a:ln>
        </p:spPr>
      </p:pic>
      <p:sp>
        <p:nvSpPr>
          <p:cNvPr id="2" name="Slide Number Placeholder 2">
            <a:extLst>
              <a:ext uri="{FF2B5EF4-FFF2-40B4-BE49-F238E27FC236}">
                <a16:creationId xmlns:a16="http://schemas.microsoft.com/office/drawing/2014/main" id="{1EC4710A-4D96-1D57-3EB6-D2A9221F61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3466" y="6384925"/>
            <a:ext cx="778933" cy="374650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C0EE74-1F2C-4D2D-91EC-B282DFC749DA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48" charset="-128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48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2">
            <a:extLst>
              <a:ext uri="{FF2B5EF4-FFF2-40B4-BE49-F238E27FC236}">
                <a16:creationId xmlns:a16="http://schemas.microsoft.com/office/drawing/2014/main" id="{878F06CB-5F66-48B7-87C0-9C3F691C5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530439"/>
            <a:ext cx="44196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143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Thank You!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Questions?</a:t>
            </a:r>
          </a:p>
        </p:txBody>
      </p:sp>
      <p:sp>
        <p:nvSpPr>
          <p:cNvPr id="10" name="TextBox 2">
            <a:extLst>
              <a:ext uri="{FF2B5EF4-FFF2-40B4-BE49-F238E27FC236}">
                <a16:creationId xmlns:a16="http://schemas.microsoft.com/office/drawing/2014/main" id="{8D733920-8EA7-4029-AE0B-89ED45289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1479" y="3766248"/>
            <a:ext cx="4969042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Vandana Sachdev, MD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HeartShare/HF AMP Project Lead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3"/>
              </a:rPr>
              <a:t>sachdevv@nhlbi.nih.gov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BFB0CA8-F99C-4163-A8D8-DF1507F0EA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4F199F-5620-4BF4-87B3-75C3427C29EB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48" charset="-128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48" charset="-128"/>
              <a:cs typeface="+mn-cs"/>
            </a:endParaRP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41DBD269-1E7F-D9A8-4E1D-7A38F7AD9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5142" y="4863276"/>
            <a:ext cx="12627143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3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Patrice Desvigne-Nickens, MD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HeartShare Data Translation Center Program Official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4"/>
              </a:rPr>
              <a:t>desvignp@nhlbi.nih.gov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Emily Tinsley, PhD, MS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HeartShare Clinical Center Program Official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5"/>
              </a:rPr>
              <a:t>emily.tinsley@nih.gov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Renee Wong, PhD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Chief, Heart Failure and Arrhythmias Branch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6"/>
              </a:rPr>
              <a:t>wongr2@nhlbi.nih.gov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3471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7645B5A-4CCC-486C-A7CD-5335EC602CE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C0EE74-1F2C-4D2D-91EC-B282DFC749DA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48" charset="-128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48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2945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6B2B3BB-D779-46BB-B04E-C91ED362B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Guide Notices and NOSIs for Funding Opportunities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A0FFD70C-3F3C-43FF-BA10-21375FF3D277}"/>
              </a:ext>
            </a:extLst>
          </p:cNvPr>
          <p:cNvSpPr txBox="1">
            <a:spLocks/>
          </p:cNvSpPr>
          <p:nvPr/>
        </p:nvSpPr>
        <p:spPr>
          <a:xfrm>
            <a:off x="370537" y="1135251"/>
            <a:ext cx="11450927" cy="5115153"/>
          </a:xfrm>
          <a:prstGeom prst="rect">
            <a:avLst/>
          </a:prstGeom>
        </p:spPr>
        <p:txBody>
          <a:bodyPr/>
          <a:lstStyle>
            <a:lvl1pPr marL="341313" indent="-341313" algn="l" defTabSz="457200" rtl="0" eaLnBrk="1" latinLnBrk="0" hangingPunct="1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3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tx1">
                  <a:lumMod val="65000"/>
                  <a:lumOff val="35000"/>
                </a:schemeClr>
              </a:buClr>
              <a:buFont typeface="Wingdings" charset="2"/>
              <a:buChar char="§"/>
              <a:defRPr sz="26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Lucida Grande"/>
              <a:buChar char="-"/>
              <a:defRPr sz="2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Cite relevant Notices of Special Interest (NOSI) in application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  <a:hlinkClick r:id="rId3"/>
              </a:rPr>
              <a:t>PAR-21-038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 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  <a:hlinkClick r:id="rId4"/>
              </a:rPr>
              <a:t>Katz ESI R01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 for innovative projects that are new research directions and no prelim data exist; expires 12/29/23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  <a:hlinkClick r:id="rId5"/>
              </a:rPr>
              <a:t>NOT-CA-22-037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“Validation of Digital Health and Artificial Intelligence Tools for Improved Assessment in Epidemiological, Clinical, and Intervention Research” to parent R01 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  <a:hlinkClick r:id="rId6"/>
              </a:rPr>
              <a:t>PA-20-185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(Clinical Trial Not Allowed); expires 3/9/24</a:t>
            </a: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</a:endParaRP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  <a:hlinkClick r:id="rId5"/>
              </a:rPr>
              <a:t>NOT-AG-21-045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“Opportunities for Research in Epidemiology of Alzheimer's Disease and Alzheimer's Disease-Related Dementias (AD/ADRD) and Cognitive Resilience” to parent R01 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  <a:hlinkClick r:id="rId6"/>
              </a:rPr>
              <a:t>PA-20-185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; expires 11/13/24</a:t>
            </a: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</a:endParaRP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  <a:ea typeface="+mn-ea"/>
                <a:cs typeface="Arial"/>
                <a:hlinkClick r:id="rId5"/>
              </a:rPr>
              <a:t>NOT-HL-21-030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  <a:ea typeface="+mn-ea"/>
                <a:cs typeface="Arial"/>
              </a:rPr>
              <a:t> “Heart, Lung, Blood and Sleep Focused Ancillary Studies to Large Ongoing Clinical Studies (Revised)” to parent R01 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  <a:ea typeface="+mn-ea"/>
                <a:cs typeface="Arial"/>
                <a:hlinkClick r:id="rId6"/>
              </a:rPr>
              <a:t>PA-20-185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  <a:ea typeface="+mn-ea"/>
                <a:cs typeface="Arial"/>
              </a:rPr>
              <a:t>; expires 5/8/25</a:t>
            </a: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Arial" panose="020B0604020202020204" pitchFamily="34" charset="0"/>
              <a:ea typeface="+mn-ea"/>
              <a:cs typeface="Arial"/>
            </a:endParaRP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  <a:hlinkClick r:id="rId7"/>
              </a:rPr>
              <a:t>NOT-HL-23-067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“Integrative Omics Analysis of NHLBI TOPMed Data” to parent R01 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  <a:hlinkClick r:id="rId6"/>
              </a:rPr>
              <a:t>PA-20-185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; expires 5/8/26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  <a:hlinkClick r:id="rId8"/>
              </a:rPr>
              <a:t>NOT-HL-23-079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“Research Project Grants in Valvular Heart Disease (CAROL Act)” to parent R01 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  <a:hlinkClick r:id="rId6"/>
              </a:rPr>
              <a:t>PA-20-185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; expires 5/8/26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  <a:hlinkClick r:id="rId9"/>
              </a:rPr>
              <a:t>NOT-HL-23-066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“Development of Functional Assay Sites to Evaluate Candidate -Omics Variants Associated with Heart, Lung, Blood, or Sleep Disease” to parent R01 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  <a:hlinkClick r:id="rId6"/>
              </a:rPr>
              <a:t>PA-20-185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; expires 9/8/26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  <a:hlinkClick r:id="rId10"/>
              </a:rPr>
              <a:t>NOT-OD-21-011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“Smart Health and Biomedical Research in the Era of Artificial Intelligence and Advanced Data Science” to 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  <a:hlinkClick r:id="rId11"/>
              </a:rPr>
              <a:t>NSF 21-530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; reissue underway; email NHLBI contact: 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  <a:hlinkClick r:id="rId12"/>
              </a:rPr>
              <a:t>Erin Iturriaga</a:t>
            </a: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C653262-4BC6-4EEC-B0C5-C3AC097A81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C0EE74-1F2C-4D2D-91EC-B282DFC749DA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48" charset="-128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48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6252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6B2B3BB-D779-46BB-B04E-C91ED362B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Administrative Supplements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A0FFD70C-3F3C-43FF-BA10-21375FF3D277}"/>
              </a:ext>
            </a:extLst>
          </p:cNvPr>
          <p:cNvSpPr txBox="1">
            <a:spLocks/>
          </p:cNvSpPr>
          <p:nvPr/>
        </p:nvSpPr>
        <p:spPr>
          <a:xfrm>
            <a:off x="446281" y="1364255"/>
            <a:ext cx="11299438" cy="3586740"/>
          </a:xfrm>
          <a:prstGeom prst="rect">
            <a:avLst/>
          </a:prstGeom>
        </p:spPr>
        <p:txBody>
          <a:bodyPr/>
          <a:lstStyle>
            <a:lvl1pPr marL="341313" indent="-341313" algn="l" defTabSz="457200" rtl="0" eaLnBrk="1" latinLnBrk="0" hangingPunct="1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3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tx1">
                  <a:lumMod val="65000"/>
                  <a:lumOff val="35000"/>
                </a:schemeClr>
              </a:buClr>
              <a:buFont typeface="Wingdings" charset="2"/>
              <a:buChar char="§"/>
              <a:defRPr sz="26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Lucida Grande"/>
              <a:buChar char="-"/>
              <a:defRPr sz="2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Consider applying for Administrative Supplements; email NHLBI contact 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  <a:hlinkClick r:id="rId3"/>
              </a:rPr>
              <a:t>PA-21-071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 “Research Supplements to Promote Diversity in Health-Related Research (Admin Supp – Clinical Trial Not Allowed)”; expires 6/30/23; reissue underway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  <a:hlinkClick r:id="rId4"/>
              </a:rPr>
              <a:t>NOT-AG-23-032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 “Administrative Supplement Program to Help Develop Alzheimer’s-Focused NIH Grants” to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  <a:hlinkClick r:id="rId5"/>
              </a:rPr>
              <a:t>PA-20-272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; expires 10/3/23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  <a:hlinkClick r:id="rId6"/>
              </a:rPr>
              <a:t>NOT-HL-23-078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 “Administrative Supplements to Encourage Research in Valvular Heart Disease (CAROL Act); expires 6/2/26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C653262-4BC6-4EEC-B0C5-C3AC097A81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C0EE74-1F2C-4D2D-91EC-B282DFC749DA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48" charset="-128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48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6917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6C236BE-5998-8779-EDBE-1507EFFF26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C0EE74-1F2C-4D2D-91EC-B282DFC749DA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48" charset="-128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48" charset="-128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F08A0AE-9016-2829-464E-26FF0C3D3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274" y="144464"/>
            <a:ext cx="11228673" cy="846137"/>
          </a:xfrm>
        </p:spPr>
        <p:txBody>
          <a:bodyPr/>
          <a:lstStyle/>
          <a:p>
            <a:r>
              <a:rPr lang="en-US" sz="2800" dirty="0"/>
              <a:t>HeartShare Ancillary Pre-Submission Deadlines</a:t>
            </a: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E7ACFAC5-7A1E-A6CD-9D4C-577473DFD73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3388" y="1288562"/>
          <a:ext cx="11845224" cy="4084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438584">
                  <a:extLst>
                    <a:ext uri="{9D8B030D-6E8A-4147-A177-3AD203B41FA5}">
                      <a16:colId xmlns:a16="http://schemas.microsoft.com/office/drawing/2014/main" val="3243853502"/>
                    </a:ext>
                  </a:extLst>
                </a:gridCol>
                <a:gridCol w="2468880">
                  <a:extLst>
                    <a:ext uri="{9D8B030D-6E8A-4147-A177-3AD203B41FA5}">
                      <a16:colId xmlns:a16="http://schemas.microsoft.com/office/drawing/2014/main" val="3280835773"/>
                    </a:ext>
                  </a:extLst>
                </a:gridCol>
                <a:gridCol w="2468880">
                  <a:extLst>
                    <a:ext uri="{9D8B030D-6E8A-4147-A177-3AD203B41FA5}">
                      <a16:colId xmlns:a16="http://schemas.microsoft.com/office/drawing/2014/main" val="4135244670"/>
                    </a:ext>
                  </a:extLst>
                </a:gridCol>
                <a:gridCol w="2468880">
                  <a:extLst>
                    <a:ext uri="{9D8B030D-6E8A-4147-A177-3AD203B41FA5}">
                      <a16:colId xmlns:a16="http://schemas.microsoft.com/office/drawing/2014/main" val="1052052407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Deadlines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New R01 applications requesting </a:t>
                      </a:r>
                      <a:r>
                        <a:rPr lang="en-US" sz="1500" dirty="0">
                          <a:solidFill>
                            <a:srgbClr val="FFFF00"/>
                          </a:solidFill>
                          <a:latin typeface="+mn-lt"/>
                        </a:rPr>
                        <a:t>&lt;</a:t>
                      </a:r>
                      <a:r>
                        <a:rPr lang="en-US" sz="1500" dirty="0">
                          <a:solidFill>
                            <a:srgbClr val="FFFF00"/>
                          </a:solidFill>
                          <a:sym typeface="Symbol" panose="05050102010706020507" pitchFamily="18" charset="2"/>
                        </a:rPr>
                        <a:t>$500K direct costs (DC) </a:t>
                      </a:r>
                      <a:r>
                        <a:rPr lang="en-US" sz="1500" dirty="0"/>
                        <a:t>in any year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15512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i="0" dirty="0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Cycle I: October Council</a:t>
                      </a:r>
                      <a:endParaRPr lang="en-US" sz="1500" b="0" i="0" dirty="0">
                        <a:solidFill>
                          <a:srgbClr val="222222"/>
                        </a:solidFill>
                        <a:effectLst/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i="0" dirty="0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Cycle II: January Council</a:t>
                      </a:r>
                      <a:endParaRPr lang="en-US" sz="1500" b="0" i="0" dirty="0">
                        <a:solidFill>
                          <a:srgbClr val="222222"/>
                        </a:solidFill>
                        <a:effectLst/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1" i="0" dirty="0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Cycle III: May Council</a:t>
                      </a:r>
                      <a:endParaRPr lang="en-US" sz="1500" b="0" i="0" dirty="0">
                        <a:solidFill>
                          <a:srgbClr val="222222"/>
                        </a:solidFill>
                        <a:effectLst/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03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+mj-lt"/>
                        </a:rPr>
                        <a:t>DTC Statistician, Core Lab, Biorepository Review*</a:t>
                      </a:r>
                    </a:p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+mj-lt"/>
                        </a:rPr>
                        <a:t>(10 weeks prior to R01 deadline)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November 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March 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July 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921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+mj-lt"/>
                        </a:rPr>
                        <a:t>Ancillary Study Proposal Receipt Date to PAS</a:t>
                      </a:r>
                    </a:p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+mj-lt"/>
                        </a:rPr>
                        <a:t>(8 weeks prior to R01 deadline)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December 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April 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August 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667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j-lt"/>
                        </a:rPr>
                        <a:t>PAS Review**</a:t>
                      </a:r>
                    </a:p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+mj-lt"/>
                        </a:rPr>
                        <a:t>(4 weeks prior to R01 deadline)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dirty="0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January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dirty="0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May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dirty="0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September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099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j-lt"/>
                        </a:rPr>
                        <a:t>PI Contacts DTC for Letter of Support</a:t>
                      </a:r>
                    </a:p>
                    <a:p>
                      <a:pPr algn="ctr"/>
                      <a:r>
                        <a:rPr lang="en-US" sz="1500" dirty="0">
                          <a:latin typeface="+mj-lt"/>
                        </a:rPr>
                        <a:t>(2 weeks prior to R01 deadline)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dirty="0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January 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dirty="0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May 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dirty="0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September 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916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+mj-lt"/>
                        </a:rPr>
                        <a:t>R01 Application Receipt Date to NHLBI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dirty="0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February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dirty="0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June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500" b="0" i="0" dirty="0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October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070616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500" dirty="0">
                          <a:latin typeface="+mj-lt"/>
                        </a:rPr>
                        <a:t>* Required only if proposals include these components; if N/A, follow ancillary study proposal receipt date to PAS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500" dirty="0">
                          <a:latin typeface="+mj-lt"/>
                        </a:rPr>
                        <a:t>** Approved proposals requiring major changes must be re-reviewed by PAS; if minor changes, revised proposals reviewed by PAS Chairs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US" sz="1500" dirty="0">
                          <a:latin typeface="+mj-lt"/>
                        </a:rPr>
                        <a:t>Abbreviations: DTC = Data Translation Center; PAS = Publication and Ancillary Studies Committee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859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4676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6C236BE-5998-8779-EDBE-1507EFFF26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C0EE74-1F2C-4D2D-91EC-B282DFC749DA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48" charset="-128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48" charset="-128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F08A0AE-9016-2829-464E-26FF0C3D3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274" y="144464"/>
            <a:ext cx="11228673" cy="846137"/>
          </a:xfrm>
        </p:spPr>
        <p:txBody>
          <a:bodyPr/>
          <a:lstStyle/>
          <a:p>
            <a:r>
              <a:rPr lang="en-US" sz="2800" dirty="0"/>
              <a:t>HeartShare Ancillary &amp; </a:t>
            </a:r>
            <a:r>
              <a:rPr lang="en-US" sz="2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NHLBI 500K Process </a:t>
            </a:r>
            <a:r>
              <a:rPr lang="en-US" sz="2800" dirty="0"/>
              <a:t>Pre-Submission Deadlines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A1480C-492F-B8BA-722A-53072585EEC0}"/>
              </a:ext>
            </a:extLst>
          </p:cNvPr>
          <p:cNvSpPr/>
          <p:nvPr/>
        </p:nvSpPr>
        <p:spPr>
          <a:xfrm>
            <a:off x="5256668" y="6331118"/>
            <a:ext cx="16786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2"/>
              </a:rPr>
              <a:t>NHLBI 500K Process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E7ACFAC5-7A1E-A6CD-9D4C-577473DFD73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35280" y="1162972"/>
          <a:ext cx="11521441" cy="5232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438585">
                  <a:extLst>
                    <a:ext uri="{9D8B030D-6E8A-4147-A177-3AD203B41FA5}">
                      <a16:colId xmlns:a16="http://schemas.microsoft.com/office/drawing/2014/main" val="3243853502"/>
                    </a:ext>
                  </a:extLst>
                </a:gridCol>
                <a:gridCol w="2360952">
                  <a:extLst>
                    <a:ext uri="{9D8B030D-6E8A-4147-A177-3AD203B41FA5}">
                      <a16:colId xmlns:a16="http://schemas.microsoft.com/office/drawing/2014/main" val="3280835773"/>
                    </a:ext>
                  </a:extLst>
                </a:gridCol>
                <a:gridCol w="2360952">
                  <a:extLst>
                    <a:ext uri="{9D8B030D-6E8A-4147-A177-3AD203B41FA5}">
                      <a16:colId xmlns:a16="http://schemas.microsoft.com/office/drawing/2014/main" val="4135244670"/>
                    </a:ext>
                  </a:extLst>
                </a:gridCol>
                <a:gridCol w="2360952">
                  <a:extLst>
                    <a:ext uri="{9D8B030D-6E8A-4147-A177-3AD203B41FA5}">
                      <a16:colId xmlns:a16="http://schemas.microsoft.com/office/drawing/2014/main" val="1052052407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Deadlines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New R01 applications requesting </a:t>
                      </a:r>
                      <a:r>
                        <a:rPr lang="en-US" sz="1600" dirty="0">
                          <a:solidFill>
                            <a:srgbClr val="FFFF00"/>
                          </a:solidFill>
                        </a:rPr>
                        <a:t>≥$500K, </a:t>
                      </a:r>
                      <a:r>
                        <a:rPr lang="en-US" sz="1600" dirty="0">
                          <a:solidFill>
                            <a:srgbClr val="FFFF00"/>
                          </a:solidFill>
                          <a:latin typeface="+mn-lt"/>
                        </a:rPr>
                        <a:t>&lt;</a:t>
                      </a:r>
                      <a:r>
                        <a:rPr lang="en-US" sz="1600" dirty="0">
                          <a:solidFill>
                            <a:srgbClr val="FFFF00"/>
                          </a:solidFill>
                          <a:sym typeface="Symbol" panose="05050102010706020507" pitchFamily="18" charset="2"/>
                        </a:rPr>
                        <a:t>$1.515M DC </a:t>
                      </a:r>
                      <a:r>
                        <a:rPr lang="en-US" sz="1600" dirty="0"/>
                        <a:t>in any year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15512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dirty="0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Cycle I: October Council</a:t>
                      </a:r>
                      <a:endParaRPr lang="en-US" sz="1400" b="0" i="0" dirty="0">
                        <a:solidFill>
                          <a:srgbClr val="222222"/>
                        </a:solidFill>
                        <a:effectLst/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dirty="0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Cycle II: January Council</a:t>
                      </a:r>
                      <a:endParaRPr lang="en-US" sz="1400" b="0" i="0" dirty="0">
                        <a:solidFill>
                          <a:srgbClr val="222222"/>
                        </a:solidFill>
                        <a:effectLst/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dirty="0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Cycle III: May Council</a:t>
                      </a:r>
                      <a:endParaRPr lang="en-US" sz="1400" b="0" i="0" dirty="0">
                        <a:solidFill>
                          <a:srgbClr val="222222"/>
                        </a:solidFill>
                        <a:effectLst/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03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DTC Statistician, Core Lab, Biorepository Review*</a:t>
                      </a:r>
                    </a:p>
                    <a:p>
                      <a:pPr algn="ctr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(10 weeks prior to R01 deadline)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September 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January 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May 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8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Ancillary Study Proposal Receipt Date to PAS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(8 weeks prior to consultation)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September 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January 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May 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364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j-lt"/>
                        </a:rPr>
                        <a:t>PAS Review**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+mj-lt"/>
                        </a:rPr>
                        <a:t>(4 weeks prior to consultation)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dirty="0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 October 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dirty="0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February 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dirty="0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June 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0721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 Contacts DTC for Letter of Support</a:t>
                      </a:r>
                    </a:p>
                    <a:p>
                      <a:pPr algn="ctr"/>
                      <a:r>
                        <a:rPr lang="en-US" sz="1400" dirty="0">
                          <a:latin typeface="+mj-lt"/>
                        </a:rPr>
                        <a:t>(2 weeks prior to consultation)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dirty="0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November 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dirty="0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March 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dirty="0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July 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474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j-lt"/>
                        </a:rPr>
                        <a:t>NHLBI Staff Consultation Completed***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(earlier contact recommended)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dirty="0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November 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dirty="0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March 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dirty="0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July 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527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j-lt"/>
                        </a:rPr>
                        <a:t>NHLBI Letter of Request Deadline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dirty="0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December 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dirty="0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April 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dirty="0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August 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369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j-lt"/>
                        </a:rPr>
                        <a:t>NHLBI Decision to Accept Proposal </a:t>
                      </a:r>
                      <a:br>
                        <a:rPr lang="en-US" sz="1400" dirty="0">
                          <a:latin typeface="+mj-lt"/>
                        </a:rPr>
                      </a:br>
                      <a:r>
                        <a:rPr lang="en-US" sz="1400" dirty="0">
                          <a:latin typeface="+mj-lt"/>
                        </a:rPr>
                        <a:t>(Letter of Acceptance Receipt)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dirty="0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December 28 – January 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dirty="0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April 27 – May 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dirty="0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August 28 – September 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327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j-lt"/>
                        </a:rPr>
                        <a:t>R01 Application Receipt Date to NHLBI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dirty="0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February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dirty="0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June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dirty="0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October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070616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 Required only if proposals include these components; if N/A, follow ancillary study proposal receipt date to PAS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** Approved proposals requiring major changes must be re-reviewed by PAS; if minor changes, revised proposals reviewed by PAS Chairs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*** Required consult is the first step to request NHLBI approval to submit an application ≥$500K, &lt;$1.515M DC in any year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859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453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2F3B7062-E149-420A-AC73-3C64C196D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125" y="144464"/>
            <a:ext cx="11369750" cy="846137"/>
          </a:xfrm>
        </p:spPr>
        <p:txBody>
          <a:bodyPr/>
          <a:lstStyle/>
          <a:p>
            <a:r>
              <a:rPr lang="en-US" sz="2800" dirty="0"/>
              <a:t>Need to Find a Program Official (PO), NIH Institute, or Study Section?</a:t>
            </a:r>
          </a:p>
        </p:txBody>
      </p:sp>
      <p:sp>
        <p:nvSpPr>
          <p:cNvPr id="38" name="Content Placeholder 1">
            <a:extLst>
              <a:ext uri="{FF2B5EF4-FFF2-40B4-BE49-F238E27FC236}">
                <a16:creationId xmlns:a16="http://schemas.microsoft.com/office/drawing/2014/main" id="{431A46A3-CE0E-4F2B-BB2F-A0521323D496}"/>
              </a:ext>
            </a:extLst>
          </p:cNvPr>
          <p:cNvSpPr txBox="1">
            <a:spLocks/>
          </p:cNvSpPr>
          <p:nvPr/>
        </p:nvSpPr>
        <p:spPr>
          <a:xfrm>
            <a:off x="240748" y="1355142"/>
            <a:ext cx="6786229" cy="4785235"/>
          </a:xfrm>
          <a:prstGeom prst="rect">
            <a:avLst/>
          </a:prstGeom>
        </p:spPr>
        <p:txBody>
          <a:bodyPr>
            <a:noAutofit/>
          </a:bodyPr>
          <a:lstStyle>
            <a:lvl1pPr marL="341313" indent="-341313" algn="l" defTabSz="457200" rtl="0" eaLnBrk="1" latinLnBrk="0" hangingPunct="1">
              <a:spcBef>
                <a:spcPct val="20000"/>
              </a:spcBef>
              <a:buClr>
                <a:srgbClr val="C0143C"/>
              </a:buClr>
              <a:buFont typeface="Wingdings" charset="2"/>
              <a:buChar char="§"/>
              <a:defRPr sz="3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575A5D"/>
              </a:buClr>
              <a:buFont typeface="Wingdings" charset="2"/>
              <a:buChar char="§"/>
              <a:defRPr sz="26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Lucida Grande"/>
              <a:buChar char="-"/>
              <a:defRPr sz="2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143C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Enter an abstract or other scientific text into: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75A5D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  <a:hlinkClick r:id="rId3"/>
              </a:rPr>
              <a:t>Matchmaker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to find potential matching POs, Institutes, review panels, and similar funded projects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75A5D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CSR’s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  <a:hlinkClick r:id="rId4"/>
              </a:rPr>
              <a:t>Assisted Referral Tool (ART)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to find recommended review panels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143C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Review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  <a:hlinkClick r:id="rId5"/>
              </a:rPr>
              <a:t>sample applications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143C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Submit an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  <a:hlinkClick r:id="rId6"/>
              </a:rPr>
              <a:t>Assignment Request Form (ARF)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to help direct your application to a particular review panel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75A5D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Suggestions will be considered by CSR, but not all can be honored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75A5D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See </a:t>
            </a: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Arial"/>
                <a:hlinkClick r:id="rId7"/>
              </a:rPr>
              <a:t>guidance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Arial"/>
              </a:rPr>
              <a:t> and </a:t>
            </a: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Arial"/>
                <a:hlinkClick r:id="rId8"/>
              </a:rPr>
              <a:t>instructions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C9A811E-73FF-4255-A76B-3AFBC0643A9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76199" y="1172449"/>
            <a:ext cx="5017994" cy="129853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07A3E0E-B159-43E4-94FF-9D11F853D993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b="23594"/>
          <a:stretch/>
        </p:blipFill>
        <p:spPr>
          <a:xfrm>
            <a:off x="7116158" y="2336298"/>
            <a:ext cx="4691527" cy="139750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860FD66-2FCD-416F-A4E0-410E5AF2CA8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991103" y="3913788"/>
            <a:ext cx="3398327" cy="2106272"/>
          </a:xfrm>
          <a:prstGeom prst="rect">
            <a:avLst/>
          </a:prstGeom>
        </p:spPr>
      </p:pic>
      <p:sp>
        <p:nvSpPr>
          <p:cNvPr id="2" name="Slide Number Placeholder 2">
            <a:extLst>
              <a:ext uri="{FF2B5EF4-FFF2-40B4-BE49-F238E27FC236}">
                <a16:creationId xmlns:a16="http://schemas.microsoft.com/office/drawing/2014/main" id="{78E7D8F4-93B5-E240-3D72-AC2425AA0E69}"/>
              </a:ext>
            </a:extLst>
          </p:cNvPr>
          <p:cNvSpPr txBox="1">
            <a:spLocks/>
          </p:cNvSpPr>
          <p:nvPr/>
        </p:nvSpPr>
        <p:spPr>
          <a:xfrm>
            <a:off x="643466" y="6384925"/>
            <a:ext cx="778933" cy="3746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C0EE74-1F2C-4D2D-91EC-B282DFC749DA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8667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6B2B3BB-D779-46BB-B04E-C91ED362B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NHLBI Funding: Priorities?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A0FFD70C-3F3C-43FF-BA10-21375FF3D277}"/>
              </a:ext>
            </a:extLst>
          </p:cNvPr>
          <p:cNvSpPr txBox="1">
            <a:spLocks/>
          </p:cNvSpPr>
          <p:nvPr/>
        </p:nvSpPr>
        <p:spPr>
          <a:xfrm>
            <a:off x="377209" y="1382798"/>
            <a:ext cx="11437582" cy="5291384"/>
          </a:xfrm>
          <a:prstGeom prst="rect">
            <a:avLst/>
          </a:prstGeom>
        </p:spPr>
        <p:txBody>
          <a:bodyPr/>
          <a:lstStyle>
            <a:lvl1pPr marL="341313" indent="-341313" algn="l" defTabSz="457200" rtl="0" eaLnBrk="1" latinLnBrk="0" hangingPunct="1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3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tx1">
                  <a:lumMod val="65000"/>
                  <a:lumOff val="35000"/>
                </a:schemeClr>
              </a:buClr>
              <a:buFont typeface="Wingdings" charset="2"/>
              <a:buChar char="§"/>
              <a:defRPr sz="26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Lucida Grande"/>
              <a:buChar char="-"/>
              <a:defRPr sz="2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PI-initiated Research Project Grants (RPGs)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Next Generation and Early Stage Investigators (ESIs)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prstClr val="black">
                  <a:lumMod val="65000"/>
                  <a:lumOff val="35000"/>
                </a:prstClr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10%tile advantage over R01 payline for ESI parent R01 applications and up to 5-year support for all years recommended by Council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prstClr val="black">
                  <a:lumMod val="65000"/>
                  <a:lumOff val="35000"/>
                </a:prstClr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5%tile advantage over R01 payline for 2</a:t>
            </a:r>
            <a:r>
              <a:rPr kumimoji="0" lang="en-US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R01 from ESI awardees and up to 5-year support for all years recommended by Council 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Char char="-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ESI award is in last year or within 2 FYs after end date; not a PI on another R01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*</a:t>
            </a:r>
          </a:p>
          <a:p>
            <a:pPr marL="914400" marR="0" lvl="2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Lucida Grande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</a:endParaRP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</a:endParaRP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</a:endParaRP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</a:endParaRP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  <a:hlinkClick r:id="rId3"/>
              </a:rPr>
              <a:t>Strategic Vision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 Aligned Opportunities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2DB88D1-B153-496B-BE10-9C70AC87B7D7}"/>
              </a:ext>
            </a:extLst>
          </p:cNvPr>
          <p:cNvGraphicFramePr>
            <a:graphicFrameLocks noGrp="1"/>
          </p:cNvGraphicFramePr>
          <p:nvPr/>
        </p:nvGraphicFramePr>
        <p:xfrm>
          <a:off x="2364260" y="4188006"/>
          <a:ext cx="7463480" cy="111252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865870">
                  <a:extLst>
                    <a:ext uri="{9D8B030D-6E8A-4147-A177-3AD203B41FA5}">
                      <a16:colId xmlns:a16="http://schemas.microsoft.com/office/drawing/2014/main" val="469641211"/>
                    </a:ext>
                  </a:extLst>
                </a:gridCol>
                <a:gridCol w="1865870">
                  <a:extLst>
                    <a:ext uri="{9D8B030D-6E8A-4147-A177-3AD203B41FA5}">
                      <a16:colId xmlns:a16="http://schemas.microsoft.com/office/drawing/2014/main" val="3738901822"/>
                    </a:ext>
                  </a:extLst>
                </a:gridCol>
                <a:gridCol w="1865870">
                  <a:extLst>
                    <a:ext uri="{9D8B030D-6E8A-4147-A177-3AD203B41FA5}">
                      <a16:colId xmlns:a16="http://schemas.microsoft.com/office/drawing/2014/main" val="280577564"/>
                    </a:ext>
                  </a:extLst>
                </a:gridCol>
                <a:gridCol w="1865870">
                  <a:extLst>
                    <a:ext uri="{9D8B030D-6E8A-4147-A177-3AD203B41FA5}">
                      <a16:colId xmlns:a16="http://schemas.microsoft.com/office/drawing/2014/main" val="41795454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Grant Program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FY21 Paylines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FY22 Paylines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FY23 Paylines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88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15%tile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15%tile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14%tile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8904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ESI R01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25%tile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25%tile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24%tile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6594582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C653262-4BC6-4EEC-B0C5-C3AC097A81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C0EE74-1F2C-4D2D-91EC-B282DFC749DA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48" charset="-128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48" charset="-128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C28EE6C-E124-2B09-9DEC-3D9D715A59F5}"/>
              </a:ext>
            </a:extLst>
          </p:cNvPr>
          <p:cNvSpPr/>
          <p:nvPr/>
        </p:nvSpPr>
        <p:spPr>
          <a:xfrm>
            <a:off x="567160" y="6315602"/>
            <a:ext cx="88462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*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See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4"/>
              </a:rPr>
              <a:t>https://www.nhlbi.nih.gov/current-operating-guidelines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for policy on 2nd R01 for ESIs (all criteria must be met)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DF289C1F-347F-643C-31B8-0C6E676816DD}"/>
              </a:ext>
            </a:extLst>
          </p:cNvPr>
          <p:cNvSpPr/>
          <p:nvPr/>
        </p:nvSpPr>
        <p:spPr>
          <a:xfrm>
            <a:off x="299627" y="2294732"/>
            <a:ext cx="525293" cy="291830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5143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6B2B3BB-D779-46BB-B04E-C91ED362B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Proposal Development Tips: Funding Strategies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A0FFD70C-3F3C-43FF-BA10-21375FF3D277}"/>
              </a:ext>
            </a:extLst>
          </p:cNvPr>
          <p:cNvSpPr txBox="1">
            <a:spLocks/>
          </p:cNvSpPr>
          <p:nvPr/>
        </p:nvSpPr>
        <p:spPr>
          <a:xfrm>
            <a:off x="446281" y="1364255"/>
            <a:ext cx="11299438" cy="3586740"/>
          </a:xfrm>
          <a:prstGeom prst="rect">
            <a:avLst/>
          </a:prstGeom>
        </p:spPr>
        <p:txBody>
          <a:bodyPr/>
          <a:lstStyle>
            <a:lvl1pPr marL="341313" indent="-341313" algn="l" defTabSz="457200" rtl="0" eaLnBrk="1" latinLnBrk="0" hangingPunct="1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3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tx1">
                  <a:lumMod val="65000"/>
                  <a:lumOff val="35000"/>
                </a:schemeClr>
              </a:buClr>
              <a:buFont typeface="Wingdings" charset="2"/>
              <a:buChar char="§"/>
              <a:defRPr sz="26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Lucida Grande"/>
              <a:buChar char="-"/>
              <a:defRPr sz="2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C653262-4BC6-4EEC-B0C5-C3AC097A81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C0EE74-1F2C-4D2D-91EC-B282DFC749DA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48" charset="-128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48" charset="-128"/>
              <a:cs typeface="+mn-cs"/>
            </a:endParaRP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3C686BFA-B203-69D7-1F04-2D18E1FBA6A5}"/>
              </a:ext>
            </a:extLst>
          </p:cNvPr>
          <p:cNvSpPr txBox="1">
            <a:spLocks/>
          </p:cNvSpPr>
          <p:nvPr/>
        </p:nvSpPr>
        <p:spPr>
          <a:xfrm>
            <a:off x="508212" y="1242334"/>
            <a:ext cx="11175576" cy="4868271"/>
          </a:xfrm>
          <a:prstGeom prst="rect">
            <a:avLst/>
          </a:prstGeom>
        </p:spPr>
        <p:txBody>
          <a:bodyPr/>
          <a:lstStyle>
            <a:lvl1pPr marL="341313" indent="-341313" algn="l" defTabSz="457200" rtl="0" eaLnBrk="1" latinLnBrk="0" hangingPunct="1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3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tx1">
                  <a:lumMod val="65000"/>
                  <a:lumOff val="35000"/>
                </a:schemeClr>
              </a:buClr>
              <a:buFont typeface="Wingdings" charset="2"/>
              <a:buChar char="§"/>
              <a:defRPr sz="26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Lucida Grande"/>
              <a:buChar char="-"/>
              <a:defRPr sz="2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Expanding expertise and capacity can be facilitated by applying to other NIH Institutes and Centers.  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Non-federal support to leverage research dollars is encouraged.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Data science is increasingly important and offers improved capacity for the project, as well as the institution.  Cost sharing should be considered.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Training grants may offer an alternate route to fund small studies, recruit new talent, and target workforce expansion.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5018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6B2B3BB-D779-46BB-B04E-C91ED362B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Proposal Development Tips: Significance and Feasibility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A0FFD70C-3F3C-43FF-BA10-21375FF3D277}"/>
              </a:ext>
            </a:extLst>
          </p:cNvPr>
          <p:cNvSpPr txBox="1">
            <a:spLocks/>
          </p:cNvSpPr>
          <p:nvPr/>
        </p:nvSpPr>
        <p:spPr>
          <a:xfrm>
            <a:off x="446281" y="1364255"/>
            <a:ext cx="11299438" cy="3586740"/>
          </a:xfrm>
          <a:prstGeom prst="rect">
            <a:avLst/>
          </a:prstGeom>
        </p:spPr>
        <p:txBody>
          <a:bodyPr/>
          <a:lstStyle>
            <a:lvl1pPr marL="341313" indent="-341313" algn="l" defTabSz="457200" rtl="0" eaLnBrk="1" latinLnBrk="0" hangingPunct="1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3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tx1">
                  <a:lumMod val="65000"/>
                  <a:lumOff val="35000"/>
                </a:schemeClr>
              </a:buClr>
              <a:buFont typeface="Wingdings" charset="2"/>
              <a:buChar char="§"/>
              <a:defRPr sz="26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Lucida Grande"/>
              <a:buChar char="-"/>
              <a:defRPr sz="2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C653262-4BC6-4EEC-B0C5-C3AC097A81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C0EE74-1F2C-4D2D-91EC-B282DFC749DA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48" charset="-128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48" charset="-128"/>
              <a:cs typeface="+mn-cs"/>
            </a:endParaRP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3C686BFA-B203-69D7-1F04-2D18E1FBA6A5}"/>
              </a:ext>
            </a:extLst>
          </p:cNvPr>
          <p:cNvSpPr txBox="1">
            <a:spLocks/>
          </p:cNvSpPr>
          <p:nvPr/>
        </p:nvSpPr>
        <p:spPr>
          <a:xfrm>
            <a:off x="508212" y="1242334"/>
            <a:ext cx="11175576" cy="4868271"/>
          </a:xfrm>
          <a:prstGeom prst="rect">
            <a:avLst/>
          </a:prstGeom>
        </p:spPr>
        <p:txBody>
          <a:bodyPr/>
          <a:lstStyle>
            <a:lvl1pPr marL="341313" indent="-341313" algn="l" defTabSz="457200" rtl="0" eaLnBrk="1" latinLnBrk="0" hangingPunct="1">
              <a:spcBef>
                <a:spcPct val="20000"/>
              </a:spcBef>
              <a:buClr>
                <a:srgbClr val="CC0000"/>
              </a:buClr>
              <a:buFont typeface="Wingdings" charset="2"/>
              <a:buChar char="§"/>
              <a:defRPr sz="3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tx1">
                  <a:lumMod val="65000"/>
                  <a:lumOff val="35000"/>
                </a:schemeClr>
              </a:buClr>
              <a:buFont typeface="Wingdings" charset="2"/>
              <a:buChar char="§"/>
              <a:defRPr sz="26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Lucida Grande"/>
              <a:buChar char="-"/>
              <a:defRPr sz="2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How will the ancillary study add to HeartShare’s overall impact, scope, and innovation?  How will study information be additive to HeartShare?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What additional information will be added to differentiate between HFpEF subtypes and provide potential insight to new therapeutic approaches?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What is the impact on patient recruitment and burden, as well as the overall program?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Are there ancillary study inclusion/exclusion criteria beyond that of HeartShare?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How will study efforts be coordinated across multiple sites?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How will site monitoring occur for overall data integrity?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Is there appropriate expertise and have other collaborators to been considered? 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How feasible is the study timeline and approach to that of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HeartShare’s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/>
              </a:rPr>
              <a:t> (e.g., HeartShare dependency)?</a:t>
            </a:r>
          </a:p>
          <a:p>
            <a:pPr marL="341313" marR="0" lvl="0" indent="-3413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CC0000"/>
              </a:buClr>
              <a:buSzTx/>
              <a:buFont typeface="Wingdings" charset="2"/>
              <a:buChar char="§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445665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1685</Words>
  <Application>Microsoft Office PowerPoint</Application>
  <PresentationFormat>Widescreen</PresentationFormat>
  <Paragraphs>234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Helvetica Neue</vt:lpstr>
      <vt:lpstr>Lucida Grande</vt:lpstr>
      <vt:lpstr>Symbol</vt:lpstr>
      <vt:lpstr>Wingdings</vt:lpstr>
      <vt:lpstr>1_Office Theme</vt:lpstr>
      <vt:lpstr>PowerPoint Presentation</vt:lpstr>
      <vt:lpstr>Guide Notices and NOSIs for Funding Opportunities</vt:lpstr>
      <vt:lpstr>Administrative Supplements</vt:lpstr>
      <vt:lpstr>HeartShare Ancillary Pre-Submission Deadlines</vt:lpstr>
      <vt:lpstr>HeartShare Ancillary &amp; NHLBI 500K Process Pre-Submission Deadlines</vt:lpstr>
      <vt:lpstr>Need to Find a Program Official (PO), NIH Institute, or Study Section?</vt:lpstr>
      <vt:lpstr>NHLBI Funding: Priorities?</vt:lpstr>
      <vt:lpstr>Proposal Development Tips: Funding Strategies</vt:lpstr>
      <vt:lpstr>Proposal Development Tips: Significance and Feasibility</vt:lpstr>
      <vt:lpstr>Proposal Development Tips: Research Strategy</vt:lpstr>
      <vt:lpstr>NHLBI and NIH Data Management and Sharing Policies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Wong, Renee (NIH/NHLBI) [E]</dc:creator>
  <cp:lastModifiedBy>Laura M Alagna</cp:lastModifiedBy>
  <cp:revision>2</cp:revision>
  <dcterms:created xsi:type="dcterms:W3CDTF">2023-07-18T23:36:01Z</dcterms:created>
  <dcterms:modified xsi:type="dcterms:W3CDTF">2024-01-11T20:36:07Z</dcterms:modified>
</cp:coreProperties>
</file>